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0267275" cx="21305825"/>
  <p:notesSz cx="7004050" cy="9290050"/>
  <p:embeddedFontLst>
    <p:embeddedFont>
      <p:font typeface="Libre Franklin"/>
      <p:regular r:id="rId7"/>
      <p:bold r:id="rId8"/>
      <p:italic r:id="rId9"/>
      <p:boldItalic r:id="rId10"/>
    </p:embeddedFont>
    <p:embeddedFont>
      <p:font typeface="Garamon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A4A3A4"/>
          </p15:clr>
        </p15:guide>
        <p15:guide id="2" pos="7027">
          <p15:clr>
            <a:srgbClr val="A4A3A4"/>
          </p15:clr>
        </p15:guide>
      </p15:sldGuideLst>
    </p:ext>
    <p:ext uri="GoogleSlidesCustomDataVersion2">
      <go:slidesCustomData xmlns:go="http://customooxmlschemas.google.com/" r:id="rId15" roundtripDataSignature="AMtx7mh/Zu9PptTRpMBuXRqMvkHGEFWW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Garamond-regular.fntdata"/><Relationship Id="rId10" Type="http://schemas.openxmlformats.org/officeDocument/2006/relationships/font" Target="fonts/LibreFranklin-boldItalic.fntdata"/><Relationship Id="rId13" Type="http://schemas.openxmlformats.org/officeDocument/2006/relationships/font" Target="fonts/Garamond-italic.fntdata"/><Relationship Id="rId12" Type="http://schemas.openxmlformats.org/officeDocument/2006/relationships/font" Target="fonts/Garamo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italic.fntdata"/><Relationship Id="rId15" Type="http://customschemas.google.com/relationships/presentationmetadata" Target="metadata"/><Relationship Id="rId14"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Franklin-regular.fntdata"/><Relationship Id="rId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67163" y="0"/>
            <a:ext cx="30353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3325"/>
            <a:ext cx="30353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p1:notes"/>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3"/>
          <p:cNvSpPr/>
          <p:nvPr/>
        </p:nvSpPr>
        <p:spPr>
          <a:xfrm>
            <a:off x="20714009"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7" name="Google Shape;17;p3"/>
          <p:cNvSpPr/>
          <p:nvPr/>
        </p:nvSpPr>
        <p:spPr>
          <a:xfrm>
            <a:off x="0"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8" name="Google Shape;18;p3"/>
          <p:cNvSpPr/>
          <p:nvPr/>
        </p:nvSpPr>
        <p:spPr>
          <a:xfrm>
            <a:off x="0" y="2"/>
            <a:ext cx="21305838" cy="3783408"/>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9" name="Google Shape;19;p3"/>
          <p:cNvSpPr/>
          <p:nvPr/>
        </p:nvSpPr>
        <p:spPr>
          <a:xfrm>
            <a:off x="0" y="27981275"/>
            <a:ext cx="21305838" cy="2286000"/>
          </a:xfrm>
          <a:prstGeom prst="rect">
            <a:avLst/>
          </a:prstGeom>
          <a:solidFill>
            <a:srgbClr val="B7CCE4"/>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20" name="Google Shape;20;p3"/>
          <p:cNvSpPr/>
          <p:nvPr/>
        </p:nvSpPr>
        <p:spPr>
          <a:xfrm>
            <a:off x="-8877433" y="0"/>
            <a:ext cx="8285604" cy="30267275"/>
          </a:xfrm>
          <a:prstGeom prst="rect">
            <a:avLst/>
          </a:prstGeom>
          <a:solidFill>
            <a:srgbClr val="D8D8D8"/>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Placeholders: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Image 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14"/>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21" name="Google Shape;21;p3"/>
          <p:cNvGrpSpPr/>
          <p:nvPr/>
        </p:nvGrpSpPr>
        <p:grpSpPr>
          <a:xfrm>
            <a:off x="21897668" y="0"/>
            <a:ext cx="8285604" cy="30267275"/>
            <a:chOff x="33832800" y="0"/>
            <a:chExt cx="12801600" cy="43891200"/>
          </a:xfrm>
        </p:grpSpPr>
        <p:sp>
          <p:nvSpPr>
            <p:cNvPr id="22" name="Google Shape;22;p3"/>
            <p:cNvSpPr/>
            <p:nvPr/>
          </p:nvSpPr>
          <p:spPr>
            <a:xfrm>
              <a:off x="33832800" y="0"/>
              <a:ext cx="12801600" cy="438912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Printing Your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US and Canada:  1-800-790-4001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23" name="Google Shape;23;p3"/>
            <p:cNvPicPr preferRelativeResize="0"/>
            <p:nvPr/>
          </p:nvPicPr>
          <p:blipFill rotWithShape="1">
            <a:blip r:embed="rId2">
              <a:alphaModFix/>
            </a:blip>
            <a:srcRect b="0" l="0" r="0" t="0"/>
            <a:stretch/>
          </p:blipFill>
          <p:spPr>
            <a:xfrm>
              <a:off x="34281342" y="8425085"/>
              <a:ext cx="11904515" cy="10246926"/>
            </a:xfrm>
            <a:prstGeom prst="rect">
              <a:avLst/>
            </a:prstGeom>
            <a:noFill/>
            <a:ln>
              <a:noFill/>
            </a:ln>
          </p:spPr>
        </p:pic>
      </p:grpSp>
      <p:pic>
        <p:nvPicPr>
          <p:cNvPr id="24" name="Google Shape;24;p3"/>
          <p:cNvPicPr preferRelativeResize="0"/>
          <p:nvPr/>
        </p:nvPicPr>
        <p:blipFill rotWithShape="1">
          <a:blip r:embed="rId3">
            <a:alphaModFix/>
          </a:blip>
          <a:srcRect b="0" l="0" r="0" t="0"/>
          <a:stretch/>
        </p:blipFill>
        <p:spPr>
          <a:xfrm>
            <a:off x="17465065" y="30062365"/>
            <a:ext cx="3728988" cy="131502"/>
          </a:xfrm>
          <a:prstGeom prst="rect">
            <a:avLst/>
          </a:prstGeom>
          <a:noFill/>
          <a:ln>
            <a:noFill/>
          </a:ln>
        </p:spPr>
      </p:pic>
      <p:sp>
        <p:nvSpPr>
          <p:cNvPr id="25" name="Google Shape;25;p3"/>
          <p:cNvSpPr/>
          <p:nvPr/>
        </p:nvSpPr>
        <p:spPr>
          <a:xfrm>
            <a:off x="0" y="-1"/>
            <a:ext cx="21305838" cy="4313238"/>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marR="0" rtl="0" algn="ctr">
              <a:lnSpc>
                <a:spcPct val="100000"/>
              </a:lnSpc>
              <a:spcBef>
                <a:spcPts val="0"/>
              </a:spcBef>
              <a:spcAft>
                <a:spcPts val="0"/>
              </a:spcAft>
              <a:buClr>
                <a:schemeClr val="dk1"/>
              </a:buClr>
              <a:buSzPts val="5400"/>
              <a:buFont typeface="Calibri"/>
              <a:buNone/>
              <a:defRPr b="0" i="0" sz="5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5.png"/><Relationship Id="rId13" Type="http://schemas.openxmlformats.org/officeDocument/2006/relationships/hyperlink" Target="http://www.metmalawi.gov.mw/" TargetMode="External"/><Relationship Id="rId12" Type="http://schemas.openxmlformats.org/officeDocument/2006/relationships/hyperlink" Target="mailto:metdept@metmalawi.gov.mw"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4.png"/><Relationship Id="rId15" Type="http://schemas.openxmlformats.org/officeDocument/2006/relationships/image" Target="../media/image12.png"/><Relationship Id="rId14" Type="http://schemas.openxmlformats.org/officeDocument/2006/relationships/image" Target="../media/image10.png"/><Relationship Id="rId16"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grpSp>
        <p:nvGrpSpPr>
          <p:cNvPr id="37" name="Google Shape;37;p1"/>
          <p:cNvGrpSpPr/>
          <p:nvPr/>
        </p:nvGrpSpPr>
        <p:grpSpPr>
          <a:xfrm>
            <a:off x="937415" y="3098848"/>
            <a:ext cx="19505567" cy="2196084"/>
            <a:chOff x="1183658" y="4796734"/>
            <a:chExt cx="5918288" cy="3996635"/>
          </a:xfrm>
        </p:grpSpPr>
        <p:sp>
          <p:nvSpPr>
            <p:cNvPr id="38" name="Google Shape;38;p1"/>
            <p:cNvSpPr txBox="1"/>
            <p:nvPr/>
          </p:nvSpPr>
          <p:spPr>
            <a:xfrm>
              <a:off x="1183658" y="5693533"/>
              <a:ext cx="5918288" cy="309983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91425" wrap="square" tIns="122975">
              <a:no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The 2025-2026 rainfall season is likely to be partly influenced by Neutral El Nino Southern Oscillation conditions in the tropical pacific ocean among other factors.</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640"/>
                </a:spcBef>
                <a:spcAft>
                  <a:spcPts val="0"/>
                </a:spcAft>
                <a:buNone/>
              </a:pPr>
              <a:r>
                <a:t/>
              </a:r>
              <a:endParaRPr i="0" sz="1300" u="none" cap="none" strike="noStrike">
                <a:solidFill>
                  <a:srgbClr val="000000"/>
                </a:solidFill>
              </a:endParaRPr>
            </a:p>
            <a:p>
              <a:pPr indent="0" lvl="0" marL="0" marR="0" rtl="0" algn="just">
                <a:lnSpc>
                  <a:spcPct val="100000"/>
                </a:lnSpc>
                <a:spcBef>
                  <a:spcPts val="640"/>
                </a:spcBef>
                <a:spcAft>
                  <a:spcPts val="0"/>
                </a:spcAft>
                <a:buClr>
                  <a:schemeClr val="dk1"/>
                </a:buClr>
                <a:buSzPts val="3200"/>
                <a:buFont typeface="Arial"/>
                <a:buNone/>
              </a:pPr>
              <a:r>
                <a:rPr i="0" lang="en-US" sz="2600" u="none" cap="none" strike="noStrike">
                  <a:solidFill>
                    <a:srgbClr val="000000"/>
                  </a:solidFill>
                  <a:latin typeface="Calibri"/>
                  <a:ea typeface="Calibri"/>
                  <a:cs typeface="Calibri"/>
                  <a:sym typeface="Calibri"/>
                </a:rPr>
                <a:t>Mwanza District is expected to receive generally </a:t>
              </a:r>
              <a:r>
                <a:rPr b="1" i="0" lang="en-US" sz="2600" u="none" cap="none" strike="noStrike">
                  <a:solidFill>
                    <a:srgbClr val="000000"/>
                  </a:solidFill>
                  <a:latin typeface="Calibri"/>
                  <a:ea typeface="Calibri"/>
                  <a:cs typeface="Calibri"/>
                  <a:sym typeface="Calibri"/>
                </a:rPr>
                <a:t>normal rainfall amounts </a:t>
              </a:r>
              <a:r>
                <a:rPr i="0" lang="en-US" sz="2600" u="none" cap="none" strike="noStrike">
                  <a:solidFill>
                    <a:srgbClr val="000000"/>
                  </a:solidFill>
                  <a:latin typeface="Calibri"/>
                  <a:ea typeface="Calibri"/>
                  <a:cs typeface="Calibri"/>
                  <a:sym typeface="Calibri"/>
                </a:rPr>
                <a:t>during the </a:t>
              </a:r>
              <a:r>
                <a:rPr lang="en-US" sz="2600">
                  <a:latin typeface="Calibri"/>
                  <a:ea typeface="Calibri"/>
                  <a:cs typeface="Calibri"/>
                  <a:sym typeface="Calibri"/>
                </a:rPr>
                <a:t>2025/2026</a:t>
              </a:r>
              <a:r>
                <a:rPr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rainfall season</a:t>
              </a:r>
              <a:r>
                <a:rPr i="0" lang="en-US" sz="2600" u="none" cap="none" strike="noStrike">
                  <a:solidFill>
                    <a:srgbClr val="000000"/>
                  </a:solidFill>
                  <a:latin typeface="Calibri"/>
                  <a:ea typeface="Calibri"/>
                  <a:cs typeface="Calibri"/>
                  <a:sym typeface="Calibri"/>
                </a:rPr>
                <a:t>.</a:t>
              </a:r>
              <a:endParaRPr sz="2600">
                <a:latin typeface="Calibri"/>
                <a:ea typeface="Calibri"/>
                <a:cs typeface="Calibri"/>
                <a:sym typeface="Calibri"/>
              </a:endParaRPr>
            </a:p>
            <a:p>
              <a:pPr indent="0" lvl="0" marL="0" marR="0" rtl="0" algn="just">
                <a:lnSpc>
                  <a:spcPct val="100000"/>
                </a:lnSpc>
                <a:spcBef>
                  <a:spcPts val="640"/>
                </a:spcBef>
                <a:spcAft>
                  <a:spcPts val="0"/>
                </a:spcAft>
                <a:buClr>
                  <a:schemeClr val="dk1"/>
                </a:buClr>
                <a:buSzPts val="3200"/>
                <a:buFont typeface="Arial"/>
                <a:buNone/>
              </a:pPr>
              <a:r>
                <a:rPr i="0" lang="en-US" sz="2600" u="none" cap="none" strike="noStrike">
                  <a:solidFill>
                    <a:srgbClr val="000000"/>
                  </a:solidFill>
                  <a:latin typeface="Calibri"/>
                  <a:ea typeface="Calibri"/>
                  <a:cs typeface="Calibri"/>
                  <a:sym typeface="Calibri"/>
                </a:rPr>
                <a:t>.</a:t>
              </a:r>
              <a:endParaRPr i="0" sz="2600" u="none" cap="none" strike="noStrike">
                <a:solidFill>
                  <a:srgbClr val="000000"/>
                </a:solidFill>
                <a:latin typeface="Calibri"/>
                <a:ea typeface="Calibri"/>
                <a:cs typeface="Calibri"/>
                <a:sym typeface="Calibri"/>
              </a:endParaRPr>
            </a:p>
          </p:txBody>
        </p:sp>
        <p:sp>
          <p:nvSpPr>
            <p:cNvPr id="39" name="Google Shape;39;p1"/>
            <p:cNvSpPr/>
            <p:nvPr/>
          </p:nvSpPr>
          <p:spPr>
            <a:xfrm>
              <a:off x="1183658" y="4796734"/>
              <a:ext cx="5918288" cy="958360"/>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Overview of 2025/2026 Rainfall Season</a:t>
              </a:r>
              <a:endParaRPr b="0" i="0" sz="1400" u="none" cap="none" strike="noStrike">
                <a:solidFill>
                  <a:srgbClr val="000000"/>
                </a:solidFill>
                <a:latin typeface="Arial"/>
                <a:ea typeface="Arial"/>
                <a:cs typeface="Arial"/>
                <a:sym typeface="Arial"/>
              </a:endParaRPr>
            </a:p>
          </p:txBody>
        </p:sp>
      </p:grpSp>
      <p:grpSp>
        <p:nvGrpSpPr>
          <p:cNvPr id="40" name="Google Shape;40;p1"/>
          <p:cNvGrpSpPr/>
          <p:nvPr/>
        </p:nvGrpSpPr>
        <p:grpSpPr>
          <a:xfrm>
            <a:off x="920245" y="5463169"/>
            <a:ext cx="9331586" cy="5130862"/>
            <a:chOff x="1183658" y="13276694"/>
            <a:chExt cx="5918288" cy="6212222"/>
          </a:xfrm>
        </p:grpSpPr>
        <p:sp>
          <p:nvSpPr>
            <p:cNvPr id="41" name="Google Shape;41;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October 2025</a:t>
              </a:r>
              <a:endParaRPr b="0" i="0" sz="1400" u="none" cap="none" strike="noStrike">
                <a:solidFill>
                  <a:srgbClr val="000000"/>
                </a:solidFill>
                <a:latin typeface="Arial"/>
                <a:ea typeface="Arial"/>
                <a:cs typeface="Arial"/>
                <a:sym typeface="Arial"/>
              </a:endParaRPr>
            </a:p>
          </p:txBody>
        </p:sp>
        <p:sp>
          <p:nvSpPr>
            <p:cNvPr id="42" name="Google Shape;42;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3" name="Google Shape;43;p1"/>
          <p:cNvGrpSpPr/>
          <p:nvPr/>
        </p:nvGrpSpPr>
        <p:grpSpPr>
          <a:xfrm>
            <a:off x="899319" y="10931805"/>
            <a:ext cx="9220199" cy="5346363"/>
            <a:chOff x="1183658" y="13276694"/>
            <a:chExt cx="5918288" cy="6212222"/>
          </a:xfrm>
        </p:grpSpPr>
        <p:sp>
          <p:nvSpPr>
            <p:cNvPr id="44" name="Google Shape;44;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December 2025</a:t>
              </a:r>
              <a:endParaRPr b="0" i="0" sz="1400" u="none" cap="none" strike="noStrike">
                <a:solidFill>
                  <a:srgbClr val="000000"/>
                </a:solidFill>
                <a:latin typeface="Arial"/>
                <a:ea typeface="Arial"/>
                <a:cs typeface="Arial"/>
                <a:sym typeface="Arial"/>
              </a:endParaRPr>
            </a:p>
          </p:txBody>
        </p:sp>
        <p:sp>
          <p:nvSpPr>
            <p:cNvPr id="45" name="Google Shape;45;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6" name="Google Shape;46;p1"/>
          <p:cNvGrpSpPr/>
          <p:nvPr/>
        </p:nvGrpSpPr>
        <p:grpSpPr>
          <a:xfrm>
            <a:off x="878917" y="16602661"/>
            <a:ext cx="9220199" cy="5128935"/>
            <a:chOff x="1183658" y="13276694"/>
            <a:chExt cx="5918288" cy="5959581"/>
          </a:xfrm>
        </p:grpSpPr>
        <p:sp>
          <p:nvSpPr>
            <p:cNvPr id="47" name="Google Shape;47;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February 2026</a:t>
              </a:r>
              <a:endParaRPr b="0" i="0" sz="1400" u="none" cap="none" strike="noStrike">
                <a:solidFill>
                  <a:srgbClr val="000000"/>
                </a:solidFill>
                <a:latin typeface="Arial"/>
                <a:ea typeface="Arial"/>
                <a:cs typeface="Arial"/>
                <a:sym typeface="Arial"/>
              </a:endParaRPr>
            </a:p>
          </p:txBody>
        </p:sp>
        <p:sp>
          <p:nvSpPr>
            <p:cNvPr id="48" name="Google Shape;48;p1"/>
            <p:cNvSpPr txBox="1"/>
            <p:nvPr/>
          </p:nvSpPr>
          <p:spPr>
            <a:xfrm>
              <a:off x="1183658" y="13993490"/>
              <a:ext cx="5918288" cy="5242785"/>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9" name="Google Shape;49;p1"/>
          <p:cNvGrpSpPr/>
          <p:nvPr/>
        </p:nvGrpSpPr>
        <p:grpSpPr>
          <a:xfrm>
            <a:off x="11222784" y="5500307"/>
            <a:ext cx="9162809" cy="5165913"/>
            <a:chOff x="1183658" y="13276694"/>
            <a:chExt cx="5918288" cy="6212222"/>
          </a:xfrm>
        </p:grpSpPr>
        <p:sp>
          <p:nvSpPr>
            <p:cNvPr id="50" name="Google Shape;50;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November 2025</a:t>
              </a:r>
              <a:endParaRPr b="0" i="0" sz="1400" u="none" cap="none" strike="noStrike">
                <a:solidFill>
                  <a:srgbClr val="000000"/>
                </a:solidFill>
                <a:latin typeface="Arial"/>
                <a:ea typeface="Arial"/>
                <a:cs typeface="Arial"/>
                <a:sym typeface="Arial"/>
              </a:endParaRPr>
            </a:p>
          </p:txBody>
        </p:sp>
        <p:sp>
          <p:nvSpPr>
            <p:cNvPr id="51" name="Google Shape;51;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52" name="Google Shape;52;p1"/>
          <p:cNvGrpSpPr/>
          <p:nvPr/>
        </p:nvGrpSpPr>
        <p:grpSpPr>
          <a:xfrm>
            <a:off x="889289" y="22037258"/>
            <a:ext cx="9220199" cy="5346363"/>
            <a:chOff x="1183658" y="13276694"/>
            <a:chExt cx="5918288" cy="6212222"/>
          </a:xfrm>
        </p:grpSpPr>
        <p:sp>
          <p:nvSpPr>
            <p:cNvPr id="53" name="Google Shape;53;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April 2026</a:t>
              </a:r>
              <a:endParaRPr b="0" i="0" sz="1400" u="none" cap="none" strike="noStrike">
                <a:solidFill>
                  <a:srgbClr val="000000"/>
                </a:solidFill>
                <a:latin typeface="Arial"/>
                <a:ea typeface="Arial"/>
                <a:cs typeface="Arial"/>
                <a:sym typeface="Arial"/>
              </a:endParaRPr>
            </a:p>
          </p:txBody>
        </p:sp>
        <p:sp>
          <p:nvSpPr>
            <p:cNvPr id="54" name="Google Shape;54;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55" name="Google Shape;55;p1"/>
          <p:cNvGrpSpPr/>
          <p:nvPr/>
        </p:nvGrpSpPr>
        <p:grpSpPr>
          <a:xfrm>
            <a:off x="11150971" y="11025945"/>
            <a:ext cx="9220199" cy="5216274"/>
            <a:chOff x="1183658" y="13276694"/>
            <a:chExt cx="5918288" cy="6315637"/>
          </a:xfrm>
        </p:grpSpPr>
        <p:sp>
          <p:nvSpPr>
            <p:cNvPr id="56" name="Google Shape;56;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January 2026</a:t>
              </a:r>
              <a:endParaRPr b="0" i="0" sz="1400" u="none" cap="none" strike="noStrike">
                <a:solidFill>
                  <a:srgbClr val="000000"/>
                </a:solidFill>
                <a:latin typeface="Arial"/>
                <a:ea typeface="Arial"/>
                <a:cs typeface="Arial"/>
                <a:sym typeface="Arial"/>
              </a:endParaRPr>
            </a:p>
          </p:txBody>
        </p:sp>
        <p:sp>
          <p:nvSpPr>
            <p:cNvPr id="57" name="Google Shape;57;p1"/>
            <p:cNvSpPr txBox="1"/>
            <p:nvPr/>
          </p:nvSpPr>
          <p:spPr>
            <a:xfrm>
              <a:off x="1183658" y="13993489"/>
              <a:ext cx="5918288" cy="5598842"/>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58" name="Google Shape;58;p1"/>
          <p:cNvGrpSpPr/>
          <p:nvPr/>
        </p:nvGrpSpPr>
        <p:grpSpPr>
          <a:xfrm>
            <a:off x="11136457" y="16600733"/>
            <a:ext cx="9220199" cy="5130862"/>
            <a:chOff x="1183658" y="13276694"/>
            <a:chExt cx="5918288" cy="6212222"/>
          </a:xfrm>
        </p:grpSpPr>
        <p:sp>
          <p:nvSpPr>
            <p:cNvPr id="59" name="Google Shape;59;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March 2026</a:t>
              </a:r>
              <a:endParaRPr b="0" i="0" sz="1400" u="none" cap="none" strike="noStrike">
                <a:solidFill>
                  <a:srgbClr val="000000"/>
                </a:solidFill>
                <a:latin typeface="Arial"/>
                <a:ea typeface="Arial"/>
                <a:cs typeface="Arial"/>
                <a:sym typeface="Arial"/>
              </a:endParaRPr>
            </a:p>
          </p:txBody>
        </p:sp>
        <p:sp>
          <p:nvSpPr>
            <p:cNvPr id="60" name="Google Shape;60;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61" name="Google Shape;61;p1"/>
          <p:cNvSpPr txBox="1"/>
          <p:nvPr/>
        </p:nvSpPr>
        <p:spPr>
          <a:xfrm>
            <a:off x="11025400" y="21815250"/>
            <a:ext cx="9331500" cy="2924400"/>
          </a:xfrm>
          <a:prstGeom prst="rect">
            <a:avLst/>
          </a:prstGeom>
          <a:noFill/>
          <a:ln>
            <a:noFill/>
          </a:ln>
        </p:spPr>
        <p:txBody>
          <a:bodyPr anchorCtr="0" anchor="t" bIns="45700" lIns="91425" spcFirstLastPara="1" rIns="91425" wrap="square" tIns="45700">
            <a:spAutoFit/>
          </a:bodyPr>
          <a:lstStyle/>
          <a:p>
            <a:pPr indent="-317500" lvl="0" marL="457200" marR="0" rtl="0" algn="just">
              <a:lnSpc>
                <a:spcPct val="100000"/>
              </a:lnSpc>
              <a:spcBef>
                <a:spcPts val="0"/>
              </a:spcBef>
              <a:spcAft>
                <a:spcPts val="0"/>
              </a:spcAft>
              <a:buSzPts val="1400"/>
              <a:buChar char="●"/>
            </a:pPr>
            <a:r>
              <a:rPr b="0" i="0" lang="en-US" sz="2400" u="none" cap="none" strike="noStrike">
                <a:solidFill>
                  <a:srgbClr val="000000"/>
                </a:solidFill>
                <a:latin typeface="Arial"/>
                <a:ea typeface="Arial"/>
                <a:cs typeface="Arial"/>
                <a:sym typeface="Arial"/>
              </a:rPr>
              <a:t>Rainfall onset</a:t>
            </a:r>
            <a:r>
              <a:rPr b="1" i="0" lang="en-US" sz="2400" u="none" cap="none" strike="noStrike">
                <a:solidFill>
                  <a:srgbClr val="000000"/>
                </a:solidFill>
                <a:latin typeface="Arial"/>
                <a:ea typeface="Arial"/>
                <a:cs typeface="Arial"/>
                <a:sym typeface="Arial"/>
              </a:rPr>
              <a:t> is expected</a:t>
            </a:r>
            <a:r>
              <a:rPr b="0" i="0" lang="en-US" sz="2400" u="none" cap="none" strike="noStrike">
                <a:solidFill>
                  <a:srgbClr val="000000"/>
                </a:solidFill>
                <a:latin typeface="Arial"/>
                <a:ea typeface="Arial"/>
                <a:cs typeface="Arial"/>
                <a:sym typeface="Arial"/>
              </a:rPr>
              <a:t> from </a:t>
            </a:r>
            <a:r>
              <a:rPr lang="en-US" sz="2400"/>
              <a:t>mid</a:t>
            </a:r>
            <a:r>
              <a:rPr b="0" i="0" lang="en-US" sz="2400" u="none" cap="none" strike="noStrike">
                <a:solidFill>
                  <a:srgbClr val="000000"/>
                </a:solidFill>
                <a:latin typeface="Arial"/>
                <a:ea typeface="Arial"/>
                <a:cs typeface="Arial"/>
                <a:sym typeface="Arial"/>
              </a:rPr>
              <a:t> December</a:t>
            </a:r>
            <a:r>
              <a:rPr b="1" i="0" lang="en-US" sz="2000" u="none" cap="none" strike="noStrike">
                <a:solidFill>
                  <a:srgbClr val="000000"/>
                </a:solidFill>
                <a:latin typeface="Arial"/>
                <a:ea typeface="Arial"/>
                <a:cs typeface="Arial"/>
                <a:sym typeface="Arial"/>
              </a:rPr>
              <a:t>.</a:t>
            </a:r>
            <a:r>
              <a:rPr b="0" i="0" lang="en-US" sz="20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rgbClr val="000000"/>
              </a:buClr>
              <a:buSzPts val="1400"/>
              <a:buFont typeface="Arial"/>
              <a:buChar char="●"/>
            </a:pPr>
            <a:r>
              <a:rPr b="1" i="0" lang="en-US" sz="2400" u="none" cap="none" strike="noStrike">
                <a:solidFill>
                  <a:srgbClr val="000000"/>
                </a:solidFill>
                <a:latin typeface="Arial"/>
                <a:ea typeface="Arial"/>
                <a:cs typeface="Arial"/>
                <a:sym typeface="Arial"/>
              </a:rPr>
              <a:t>Cessation</a:t>
            </a:r>
            <a:r>
              <a:rPr b="0" i="0" lang="en-US" sz="2400" u="none" cap="none" strike="noStrike">
                <a:solidFill>
                  <a:srgbClr val="000000"/>
                </a:solidFill>
                <a:latin typeface="Arial"/>
                <a:ea typeface="Arial"/>
                <a:cs typeface="Arial"/>
                <a:sym typeface="Arial"/>
              </a:rPr>
              <a:t> is expected  </a:t>
            </a:r>
            <a:r>
              <a:rPr b="1" i="0" lang="en-US" sz="2400" u="none" cap="none" strike="noStrike">
                <a:solidFill>
                  <a:srgbClr val="000000"/>
                </a:solidFill>
                <a:latin typeface="Arial"/>
                <a:ea typeface="Arial"/>
                <a:cs typeface="Arial"/>
                <a:sym typeface="Arial"/>
              </a:rPr>
              <a:t>last week of April</a:t>
            </a:r>
            <a:r>
              <a:rPr b="0" i="0" lang="en-US"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SzPts val="1400"/>
              <a:buChar char="●"/>
            </a:pPr>
            <a:r>
              <a:rPr b="0" i="0" lang="en-US" sz="2400" u="none" cap="none" strike="noStrike">
                <a:solidFill>
                  <a:srgbClr val="000000"/>
                </a:solidFill>
                <a:latin typeface="Arial"/>
                <a:ea typeface="Arial"/>
                <a:cs typeface="Arial"/>
                <a:sym typeface="Arial"/>
              </a:rPr>
              <a:t>The season is expected </a:t>
            </a:r>
            <a:r>
              <a:rPr lang="en-US" sz="2400"/>
              <a:t>to span from </a:t>
            </a:r>
            <a:r>
              <a:rPr b="1" i="0" lang="en-US" sz="2400" u="none" cap="none" strike="noStrike">
                <a:solidFill>
                  <a:srgbClr val="000000"/>
                </a:solidFill>
                <a:latin typeface="Arial"/>
                <a:ea typeface="Arial"/>
                <a:cs typeface="Arial"/>
                <a:sym typeface="Arial"/>
              </a:rPr>
              <a:t>120 to 130 days</a:t>
            </a:r>
            <a:r>
              <a:rPr b="1" i="0" lang="en-US" sz="2000" u="none" cap="none" strike="noStrike">
                <a:solidFill>
                  <a:srgbClr val="000000"/>
                </a:solidFill>
                <a:latin typeface="Arial"/>
                <a:ea typeface="Arial"/>
                <a:cs typeface="Arial"/>
                <a:sym typeface="Arial"/>
              </a:rPr>
              <a:t>. </a:t>
            </a:r>
            <a:endParaRPr b="1" sz="2000"/>
          </a:p>
          <a:p>
            <a:pPr indent="-317500" lvl="0" marL="457200" marR="0" rtl="0" algn="just">
              <a:lnSpc>
                <a:spcPct val="100000"/>
              </a:lnSpc>
              <a:spcBef>
                <a:spcPts val="0"/>
              </a:spcBef>
              <a:spcAft>
                <a:spcPts val="0"/>
              </a:spcAft>
              <a:buSzPts val="1400"/>
              <a:buChar char="●"/>
            </a:pPr>
            <a:r>
              <a:rPr lang="en-US" sz="2400"/>
              <a:t>L</a:t>
            </a:r>
            <a:r>
              <a:rPr b="0" i="0" lang="en-US" sz="2400" u="none" cap="none" strike="noStrike">
                <a:solidFill>
                  <a:srgbClr val="000000"/>
                </a:solidFill>
                <a:latin typeface="Arial"/>
                <a:ea typeface="Arial"/>
                <a:cs typeface="Arial"/>
                <a:sym typeface="Arial"/>
              </a:rPr>
              <a:t>ikelihood of dry spells of about a week </a:t>
            </a:r>
            <a:r>
              <a:rPr lang="en-US" sz="2400"/>
              <a:t>in</a:t>
            </a:r>
            <a:r>
              <a:rPr b="0" i="0" lang="en-US" sz="2400" u="none" cap="none" strike="noStrike">
                <a:solidFill>
                  <a:srgbClr val="000000"/>
                </a:solidFill>
                <a:latin typeface="Arial"/>
                <a:ea typeface="Arial"/>
                <a:cs typeface="Arial"/>
                <a:sym typeface="Arial"/>
              </a:rPr>
              <a:t> January and February</a:t>
            </a:r>
            <a:r>
              <a:rPr b="0" i="0" lang="en-US" sz="20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Calibri"/>
                <a:ea typeface="Calibri"/>
                <a:cs typeface="Calibri"/>
                <a:sym typeface="Calibri"/>
              </a:rPr>
              <a:t>The table and figure below show monthly rainfall distribution for the season with a normal band in grey.</a:t>
            </a:r>
            <a:endParaRPr b="0" i="1" sz="1400" u="none" cap="none" strike="noStrike">
              <a:solidFill>
                <a:srgbClr val="000000"/>
              </a:solidFill>
              <a:latin typeface="Calibri"/>
              <a:ea typeface="Calibri"/>
              <a:cs typeface="Calibri"/>
              <a:sym typeface="Calibri"/>
            </a:endParaRPr>
          </a:p>
        </p:txBody>
      </p:sp>
      <p:sp>
        <p:nvSpPr>
          <p:cNvPr id="62" name="Google Shape;62;p1"/>
          <p:cNvSpPr txBox="1"/>
          <p:nvPr/>
        </p:nvSpPr>
        <p:spPr>
          <a:xfrm>
            <a:off x="5571357" y="6243184"/>
            <a:ext cx="4460100" cy="40944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Mwanza district is expected to experience mostly dry conditions in October, with a few areas receiving rainfall of less than 20mm. </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Calibri"/>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Arial"/>
              <a:buNone/>
            </a:pPr>
            <a:r>
              <a:rPr lang="en-US" sz="2600">
                <a:solidFill>
                  <a:schemeClr val="dk1"/>
                </a:solidFill>
                <a:latin typeface="Calibri"/>
                <a:ea typeface="Calibri"/>
                <a:cs typeface="Calibri"/>
                <a:sym typeface="Calibri"/>
              </a:rPr>
              <a:t>Expect Chizimalupsya rains  to be accompanied by gusty winds and lightning.</a:t>
            </a:r>
            <a:endParaRPr sz="2800">
              <a:solidFill>
                <a:schemeClr val="dk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sp>
        <p:nvSpPr>
          <p:cNvPr id="63" name="Google Shape;63;p1"/>
          <p:cNvSpPr txBox="1"/>
          <p:nvPr/>
        </p:nvSpPr>
        <p:spPr>
          <a:xfrm>
            <a:off x="15373744" y="6231877"/>
            <a:ext cx="4874700" cy="3263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In November, Rainfall amounts ranging from 50 to 100 mm accompanied by strong winds and lightning are anticipated in most areas . </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t/>
            </a:r>
            <a:endParaRPr sz="2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Libre Franklin"/>
              <a:buNone/>
            </a:pPr>
            <a:r>
              <a:t/>
            </a:r>
            <a:endParaRPr sz="2400">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sz="2600">
              <a:latin typeface="Calibri"/>
              <a:ea typeface="Calibri"/>
              <a:cs typeface="Calibri"/>
              <a:sym typeface="Calibri"/>
            </a:endParaRPr>
          </a:p>
        </p:txBody>
      </p:sp>
      <p:sp>
        <p:nvSpPr>
          <p:cNvPr id="64" name="Google Shape;64;p1"/>
          <p:cNvSpPr txBox="1"/>
          <p:nvPr/>
        </p:nvSpPr>
        <p:spPr>
          <a:xfrm>
            <a:off x="5422985" y="11688384"/>
            <a:ext cx="4546200" cy="3694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In December, rainfall amounts between 200mm and 250mm are expected, in most parts of the district. </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Calibri"/>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Most areas may experience their onset during the second week of this month.</a:t>
            </a:r>
            <a:endParaRPr sz="2800">
              <a:solidFill>
                <a:schemeClr val="dk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sp>
        <p:nvSpPr>
          <p:cNvPr id="65" name="Google Shape;65;p1"/>
          <p:cNvSpPr txBox="1"/>
          <p:nvPr/>
        </p:nvSpPr>
        <p:spPr>
          <a:xfrm>
            <a:off x="15373744" y="11680611"/>
            <a:ext cx="4874700" cy="2893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In January, rainfall amounts are expected to be 300mm or more in most parts of the district.</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Calibri"/>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Arial"/>
              <a:buNone/>
            </a:pPr>
            <a:r>
              <a:rPr lang="en-US" sz="2600">
                <a:solidFill>
                  <a:schemeClr val="dk1"/>
                </a:solidFill>
                <a:latin typeface="Calibri"/>
                <a:ea typeface="Calibri"/>
                <a:cs typeface="Calibri"/>
                <a:sym typeface="Calibri"/>
              </a:rPr>
              <a:t>One week dry spells are likely to during the month.</a:t>
            </a:r>
            <a:endParaRPr sz="2600">
              <a:solidFill>
                <a:schemeClr val="dk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sp>
        <p:nvSpPr>
          <p:cNvPr id="66" name="Google Shape;66;p1"/>
          <p:cNvSpPr txBox="1"/>
          <p:nvPr/>
        </p:nvSpPr>
        <p:spPr>
          <a:xfrm>
            <a:off x="5422985" y="17286406"/>
            <a:ext cx="4584300" cy="32940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In February, most areas are expected to receive rainfall amounts ranging from 150 to 200mm.</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Calibri"/>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Dry spells of about a week are likely during the month.</a:t>
            </a:r>
            <a:endParaRPr sz="2800">
              <a:solidFill>
                <a:schemeClr val="dk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None/>
            </a:pPr>
            <a:r>
              <a:t/>
            </a:r>
            <a:endParaRPr sz="2600"/>
          </a:p>
        </p:txBody>
      </p:sp>
      <p:sp>
        <p:nvSpPr>
          <p:cNvPr id="67" name="Google Shape;67;p1"/>
          <p:cNvSpPr txBox="1"/>
          <p:nvPr/>
        </p:nvSpPr>
        <p:spPr>
          <a:xfrm>
            <a:off x="15462785" y="17342678"/>
            <a:ext cx="4773000" cy="20934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The district is expected to receive rainfall amounts ranging from 150mm to 200mm. during this month </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p>
        </p:txBody>
      </p:sp>
      <p:sp>
        <p:nvSpPr>
          <p:cNvPr id="68" name="Google Shape;68;p1"/>
          <p:cNvSpPr txBox="1"/>
          <p:nvPr/>
        </p:nvSpPr>
        <p:spPr>
          <a:xfrm>
            <a:off x="5270447" y="22962629"/>
            <a:ext cx="4782300" cy="3971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11"/>
              <a:buFont typeface="Calibri"/>
              <a:buNone/>
            </a:pPr>
            <a:r>
              <a:rPr lang="en-US" sz="2800">
                <a:solidFill>
                  <a:schemeClr val="dk1"/>
                </a:solidFill>
                <a:latin typeface="Calibri"/>
                <a:ea typeface="Calibri"/>
                <a:cs typeface="Calibri"/>
                <a:sym typeface="Calibri"/>
              </a:rPr>
              <a:t>April marks the end of the rainfall season in the district. </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11"/>
              <a:buFont typeface="Calibri"/>
              <a:buNone/>
            </a:pPr>
            <a:r>
              <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11"/>
              <a:buFont typeface="Calibri"/>
              <a:buNone/>
            </a:pPr>
            <a:r>
              <a:rPr lang="en-US" sz="2800">
                <a:solidFill>
                  <a:schemeClr val="dk1"/>
                </a:solidFill>
                <a:latin typeface="Calibri"/>
                <a:ea typeface="Calibri"/>
                <a:cs typeface="Calibri"/>
                <a:sym typeface="Calibri"/>
              </a:rPr>
              <a:t>Most areas are expected to receive rainfall amount of less than 80mm during this month.</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11"/>
              <a:buFont typeface="Calibri"/>
              <a:buNone/>
            </a:pPr>
            <a:r>
              <a:t/>
            </a:r>
            <a:endParaRPr sz="2800">
              <a:solidFill>
                <a:schemeClr val="dk1"/>
              </a:solidFill>
              <a:latin typeface="Calibri"/>
              <a:ea typeface="Calibri"/>
              <a:cs typeface="Calibri"/>
              <a:sym typeface="Calibri"/>
            </a:endParaRPr>
          </a:p>
          <a:p>
            <a:pPr indent="0" lvl="0" marL="0" rtl="0" algn="just">
              <a:spcBef>
                <a:spcPts val="0"/>
              </a:spcBef>
              <a:spcAft>
                <a:spcPts val="0"/>
              </a:spcAft>
              <a:buSzPts val="2811"/>
              <a:buNone/>
            </a:pPr>
            <a:r>
              <a:rPr lang="en-US" sz="2800">
                <a:solidFill>
                  <a:schemeClr val="dk1"/>
                </a:solidFill>
                <a:latin typeface="Calibri"/>
                <a:ea typeface="Calibri"/>
                <a:cs typeface="Calibri"/>
                <a:sym typeface="Calibri"/>
              </a:rPr>
              <a:t>Rainfall cessation is expected from last week of April.</a:t>
            </a:r>
            <a:endParaRPr sz="2600">
              <a:latin typeface="Calibri"/>
              <a:ea typeface="Calibri"/>
              <a:cs typeface="Calibri"/>
              <a:sym typeface="Calibri"/>
            </a:endParaRPr>
          </a:p>
        </p:txBody>
      </p:sp>
      <p:sp>
        <p:nvSpPr>
          <p:cNvPr id="69" name="Google Shape;69;p1"/>
          <p:cNvSpPr txBox="1"/>
          <p:nvPr/>
        </p:nvSpPr>
        <p:spPr>
          <a:xfrm>
            <a:off x="2501900" y="759708"/>
            <a:ext cx="1630203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Garamond"/>
                <a:ea typeface="Garamond"/>
                <a:cs typeface="Garamond"/>
                <a:sym typeface="Garamond"/>
              </a:rPr>
              <a:t>MINISTRY OF NATURAL RESOURCES AND CLIMATE CHANGE</a:t>
            </a:r>
            <a:endParaRPr b="0" i="0" sz="1400" u="none" cap="none" strike="noStrike">
              <a:solidFill>
                <a:srgbClr val="000000"/>
              </a:solidFill>
              <a:latin typeface="Arial"/>
              <a:ea typeface="Arial"/>
              <a:cs typeface="Arial"/>
              <a:sym typeface="Arial"/>
            </a:endParaRPr>
          </a:p>
        </p:txBody>
      </p:sp>
      <p:pic>
        <p:nvPicPr>
          <p:cNvPr id="70" name="Google Shape;70;p1"/>
          <p:cNvPicPr preferRelativeResize="0"/>
          <p:nvPr/>
        </p:nvPicPr>
        <p:blipFill rotWithShape="1">
          <a:blip r:embed="rId3">
            <a:alphaModFix/>
          </a:blip>
          <a:srcRect b="0" l="0" r="0" t="0"/>
          <a:stretch/>
        </p:blipFill>
        <p:spPr>
          <a:xfrm>
            <a:off x="1080785" y="543257"/>
            <a:ext cx="1531937" cy="1581150"/>
          </a:xfrm>
          <a:prstGeom prst="rect">
            <a:avLst/>
          </a:prstGeom>
          <a:noFill/>
          <a:ln>
            <a:noFill/>
          </a:ln>
        </p:spPr>
      </p:pic>
      <p:pic>
        <p:nvPicPr>
          <p:cNvPr id="71" name="Google Shape;71;p1"/>
          <p:cNvPicPr preferRelativeResize="0"/>
          <p:nvPr/>
        </p:nvPicPr>
        <p:blipFill rotWithShape="1">
          <a:blip r:embed="rId4">
            <a:alphaModFix/>
          </a:blip>
          <a:srcRect b="0" l="0" r="0" t="0"/>
          <a:stretch/>
        </p:blipFill>
        <p:spPr>
          <a:xfrm>
            <a:off x="19045244" y="615331"/>
            <a:ext cx="1346200" cy="1376362"/>
          </a:xfrm>
          <a:prstGeom prst="rect">
            <a:avLst/>
          </a:prstGeom>
          <a:noFill/>
          <a:ln>
            <a:noFill/>
          </a:ln>
        </p:spPr>
      </p:pic>
      <p:sp>
        <p:nvSpPr>
          <p:cNvPr id="72" name="Google Shape;72;p1"/>
          <p:cNvSpPr txBox="1"/>
          <p:nvPr/>
        </p:nvSpPr>
        <p:spPr>
          <a:xfrm>
            <a:off x="2717800" y="1216600"/>
            <a:ext cx="15870238" cy="1051857"/>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Garamond"/>
                <a:ea typeface="Garamond"/>
                <a:cs typeface="Garamond"/>
                <a:sym typeface="Garamond"/>
              </a:rPr>
              <a:t>DEPARTMENT OF CLIMATE CHANGE AND METEOROLOGICAL SERVICES</a:t>
            </a:r>
            <a:endParaRPr b="0" i="0" sz="1400" u="none" cap="none" strike="noStrike">
              <a:solidFill>
                <a:srgbClr val="000000"/>
              </a:solidFill>
              <a:latin typeface="Arial"/>
              <a:ea typeface="Arial"/>
              <a:cs typeface="Arial"/>
              <a:sym typeface="Arial"/>
            </a:endParaRPr>
          </a:p>
        </p:txBody>
      </p:sp>
      <p:sp>
        <p:nvSpPr>
          <p:cNvPr id="73" name="Google Shape;73;p1"/>
          <p:cNvSpPr txBox="1"/>
          <p:nvPr/>
        </p:nvSpPr>
        <p:spPr>
          <a:xfrm>
            <a:off x="899319" y="1858124"/>
            <a:ext cx="19507200" cy="10922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B050"/>
                </a:solidFill>
                <a:latin typeface="Garamond"/>
                <a:ea typeface="Garamond"/>
                <a:cs typeface="Garamond"/>
                <a:sym typeface="Garamond"/>
              </a:rPr>
              <a:t>MWANZA DISTRICT DOWNSCALED SEASONAL FORECAST, 2025-2026</a:t>
            </a:r>
            <a:endParaRPr b="0" i="0" sz="2800" u="none" cap="none" strike="noStrike">
              <a:solidFill>
                <a:srgbClr val="00B050"/>
              </a:solidFill>
              <a:latin typeface="Garamond"/>
              <a:ea typeface="Garamond"/>
              <a:cs typeface="Garamond"/>
              <a:sym typeface="Garamond"/>
            </a:endParaRPr>
          </a:p>
        </p:txBody>
      </p:sp>
      <p:pic>
        <p:nvPicPr>
          <p:cNvPr id="74" name="Google Shape;74;p1"/>
          <p:cNvPicPr preferRelativeResize="0"/>
          <p:nvPr/>
        </p:nvPicPr>
        <p:blipFill rotWithShape="1">
          <a:blip r:embed="rId5">
            <a:alphaModFix/>
          </a:blip>
          <a:srcRect b="0" l="0" r="0" t="0"/>
          <a:stretch/>
        </p:blipFill>
        <p:spPr>
          <a:xfrm>
            <a:off x="1141229" y="6175129"/>
            <a:ext cx="4193931" cy="4193931"/>
          </a:xfrm>
          <a:prstGeom prst="rect">
            <a:avLst/>
          </a:prstGeom>
          <a:noFill/>
          <a:ln>
            <a:noFill/>
          </a:ln>
        </p:spPr>
      </p:pic>
      <p:pic>
        <p:nvPicPr>
          <p:cNvPr id="75" name="Google Shape;75;p1"/>
          <p:cNvPicPr preferRelativeResize="0"/>
          <p:nvPr/>
        </p:nvPicPr>
        <p:blipFill rotWithShape="1">
          <a:blip r:embed="rId6">
            <a:alphaModFix/>
          </a:blip>
          <a:srcRect b="0" l="0" r="0" t="0"/>
          <a:stretch/>
        </p:blipFill>
        <p:spPr>
          <a:xfrm>
            <a:off x="11365280" y="6220502"/>
            <a:ext cx="3945059" cy="3945059"/>
          </a:xfrm>
          <a:prstGeom prst="rect">
            <a:avLst/>
          </a:prstGeom>
          <a:noFill/>
          <a:ln>
            <a:noFill/>
          </a:ln>
        </p:spPr>
      </p:pic>
      <p:pic>
        <p:nvPicPr>
          <p:cNvPr id="76" name="Google Shape;76;p1"/>
          <p:cNvPicPr preferRelativeResize="0"/>
          <p:nvPr/>
        </p:nvPicPr>
        <p:blipFill rotWithShape="1">
          <a:blip r:embed="rId7">
            <a:alphaModFix/>
          </a:blip>
          <a:srcRect b="0" l="0" r="0" t="0"/>
          <a:stretch/>
        </p:blipFill>
        <p:spPr>
          <a:xfrm>
            <a:off x="1041568" y="11660298"/>
            <a:ext cx="4271083" cy="4271083"/>
          </a:xfrm>
          <a:prstGeom prst="rect">
            <a:avLst/>
          </a:prstGeom>
          <a:noFill/>
          <a:ln>
            <a:noFill/>
          </a:ln>
        </p:spPr>
      </p:pic>
      <p:pic>
        <p:nvPicPr>
          <p:cNvPr id="77" name="Google Shape;77;p1"/>
          <p:cNvPicPr preferRelativeResize="0"/>
          <p:nvPr/>
        </p:nvPicPr>
        <p:blipFill rotWithShape="1">
          <a:blip r:embed="rId8">
            <a:alphaModFix/>
          </a:blip>
          <a:srcRect b="0" l="0" r="0" t="0"/>
          <a:stretch/>
        </p:blipFill>
        <p:spPr>
          <a:xfrm>
            <a:off x="11266347" y="11817930"/>
            <a:ext cx="4043991" cy="4043991"/>
          </a:xfrm>
          <a:prstGeom prst="rect">
            <a:avLst/>
          </a:prstGeom>
          <a:noFill/>
          <a:ln>
            <a:noFill/>
          </a:ln>
        </p:spPr>
      </p:pic>
      <p:pic>
        <p:nvPicPr>
          <p:cNvPr id="78" name="Google Shape;78;p1"/>
          <p:cNvPicPr preferRelativeResize="0"/>
          <p:nvPr/>
        </p:nvPicPr>
        <p:blipFill rotWithShape="1">
          <a:blip r:embed="rId9">
            <a:alphaModFix/>
          </a:blip>
          <a:srcRect b="0" l="0" r="0" t="0"/>
          <a:stretch/>
        </p:blipFill>
        <p:spPr>
          <a:xfrm>
            <a:off x="975474" y="17315118"/>
            <a:ext cx="4305440" cy="4305440"/>
          </a:xfrm>
          <a:prstGeom prst="rect">
            <a:avLst/>
          </a:prstGeom>
          <a:noFill/>
          <a:ln>
            <a:noFill/>
          </a:ln>
        </p:spPr>
      </p:pic>
      <p:pic>
        <p:nvPicPr>
          <p:cNvPr id="79" name="Google Shape;79;p1"/>
          <p:cNvPicPr preferRelativeResize="0"/>
          <p:nvPr/>
        </p:nvPicPr>
        <p:blipFill rotWithShape="1">
          <a:blip r:embed="rId10">
            <a:alphaModFix/>
          </a:blip>
          <a:srcRect b="0" l="0" r="0" t="0"/>
          <a:stretch/>
        </p:blipFill>
        <p:spPr>
          <a:xfrm>
            <a:off x="11367555" y="17313403"/>
            <a:ext cx="4069396" cy="4069396"/>
          </a:xfrm>
          <a:prstGeom prst="rect">
            <a:avLst/>
          </a:prstGeom>
          <a:noFill/>
          <a:ln>
            <a:noFill/>
          </a:ln>
        </p:spPr>
      </p:pic>
      <p:pic>
        <p:nvPicPr>
          <p:cNvPr id="80" name="Google Shape;80;p1"/>
          <p:cNvPicPr preferRelativeResize="0"/>
          <p:nvPr/>
        </p:nvPicPr>
        <p:blipFill rotWithShape="1">
          <a:blip r:embed="rId11">
            <a:alphaModFix/>
          </a:blip>
          <a:srcRect b="0" l="0" r="0" t="0"/>
          <a:stretch/>
        </p:blipFill>
        <p:spPr>
          <a:xfrm>
            <a:off x="958171" y="22780609"/>
            <a:ext cx="4282281" cy="4282281"/>
          </a:xfrm>
          <a:prstGeom prst="rect">
            <a:avLst/>
          </a:prstGeom>
          <a:noFill/>
          <a:ln>
            <a:noFill/>
          </a:ln>
        </p:spPr>
      </p:pic>
      <p:grpSp>
        <p:nvGrpSpPr>
          <p:cNvPr id="81" name="Google Shape;81;p1"/>
          <p:cNvGrpSpPr/>
          <p:nvPr/>
        </p:nvGrpSpPr>
        <p:grpSpPr>
          <a:xfrm>
            <a:off x="100350" y="28205975"/>
            <a:ext cx="16141370" cy="1986101"/>
            <a:chOff x="-2572819" y="28311845"/>
            <a:chExt cx="16141370" cy="1986300"/>
          </a:xfrm>
        </p:grpSpPr>
        <p:sp>
          <p:nvSpPr>
            <p:cNvPr id="82" name="Google Shape;82;p1"/>
            <p:cNvSpPr txBox="1"/>
            <p:nvPr/>
          </p:nvSpPr>
          <p:spPr>
            <a:xfrm>
              <a:off x="5491651" y="28361662"/>
              <a:ext cx="807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Produced and printed with support from:</a:t>
              </a:r>
              <a:endParaRPr b="0" i="0" sz="2400" u="none" cap="none" strike="noStrike">
                <a:solidFill>
                  <a:srgbClr val="000000"/>
                </a:solidFill>
                <a:latin typeface="Calibri"/>
                <a:ea typeface="Calibri"/>
                <a:cs typeface="Calibri"/>
                <a:sym typeface="Calibri"/>
              </a:endParaRPr>
            </a:p>
          </p:txBody>
        </p:sp>
        <p:sp>
          <p:nvSpPr>
            <p:cNvPr id="83" name="Google Shape;83;p1"/>
            <p:cNvSpPr txBox="1"/>
            <p:nvPr/>
          </p:nvSpPr>
          <p:spPr>
            <a:xfrm>
              <a:off x="-2572819" y="28311845"/>
              <a:ext cx="5826000" cy="19863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Times New Roman"/>
                  <a:ea typeface="Times New Roman"/>
                  <a:cs typeface="Times New Roman"/>
                  <a:sym typeface="Times New Roman"/>
                </a:rPr>
                <a:t>The forecast will be updated in December 2025</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000000"/>
                  </a:solidFill>
                  <a:latin typeface="Times New Roman"/>
                  <a:ea typeface="Times New Roman"/>
                  <a:cs typeface="Times New Roman"/>
                  <a:sym typeface="Times New Roman"/>
                </a:rPr>
                <a:t>For further information contact: </a:t>
              </a: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12">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13">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grpSp>
      <p:pic>
        <p:nvPicPr>
          <p:cNvPr id="84" name="Google Shape;84;p1"/>
          <p:cNvPicPr preferRelativeResize="0"/>
          <p:nvPr/>
        </p:nvPicPr>
        <p:blipFill rotWithShape="1">
          <a:blip r:embed="rId14">
            <a:alphaModFix/>
          </a:blip>
          <a:srcRect b="0" l="0" r="0" t="0"/>
          <a:stretch/>
        </p:blipFill>
        <p:spPr>
          <a:xfrm>
            <a:off x="10761150" y="24729525"/>
            <a:ext cx="4282275" cy="2792518"/>
          </a:xfrm>
          <a:prstGeom prst="rect">
            <a:avLst/>
          </a:prstGeom>
          <a:noFill/>
          <a:ln>
            <a:noFill/>
          </a:ln>
        </p:spPr>
      </p:pic>
      <p:pic>
        <p:nvPicPr>
          <p:cNvPr id="85" name="Google Shape;85;p1"/>
          <p:cNvPicPr preferRelativeResize="0"/>
          <p:nvPr/>
        </p:nvPicPr>
        <p:blipFill rotWithShape="1">
          <a:blip r:embed="rId15">
            <a:alphaModFix/>
          </a:blip>
          <a:srcRect b="0" l="0" r="0" t="0"/>
          <a:stretch/>
        </p:blipFill>
        <p:spPr>
          <a:xfrm>
            <a:off x="15158800" y="24447625"/>
            <a:ext cx="4635100" cy="3022475"/>
          </a:xfrm>
          <a:prstGeom prst="rect">
            <a:avLst/>
          </a:prstGeom>
          <a:noFill/>
          <a:ln>
            <a:noFill/>
          </a:ln>
        </p:spPr>
      </p:pic>
      <p:sp>
        <p:nvSpPr>
          <p:cNvPr id="86" name="Google Shape;86;p1"/>
          <p:cNvSpPr txBox="1"/>
          <p:nvPr/>
        </p:nvSpPr>
        <p:spPr>
          <a:xfrm>
            <a:off x="16268700" y="5162550"/>
            <a:ext cx="506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87" name="Google Shape;87;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Jay Larson</dc:creator>
</cp:coreProperties>
</file>