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custom-properties+xml" PartName="/docProps/custom.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0267275" cx="21305500"/>
  <p:notesSz cx="7004050" cy="9290050"/>
  <p:embeddedFontLst>
    <p:embeddedFont>
      <p:font typeface="Libre Franklin"/>
      <p:regular r:id="rId7"/>
      <p:bold r:id="rId8"/>
      <p:italic r:id="rId9"/>
      <p:boldItalic r:id="rId10"/>
    </p:embeddedFont>
    <p:embeddedFont>
      <p:font typeface="Garamond"/>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04">
          <p15:clr>
            <a:srgbClr val="A4A3A4"/>
          </p15:clr>
        </p15:guide>
        <p15:guide id="2" pos="7027">
          <p15:clr>
            <a:srgbClr val="A4A3A4"/>
          </p15:clr>
        </p15:guide>
      </p15:sldGuideLst>
    </p:ext>
    <p:ext uri="GoogleSlidesCustomDataVersion2">
      <go:slidesCustomData xmlns:go="http://customooxmlschemas.google.com/" r:id="rId15" roundtripDataSignature="AMtx7mjbFJ8PLgvDfLL3AEq1HMiU64NX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904" orient="horz"/>
        <p:guide pos="70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Garamond-regular.fntdata"/><Relationship Id="rId10" Type="http://schemas.openxmlformats.org/officeDocument/2006/relationships/font" Target="fonts/LibreFranklin-boldItalic.fntdata"/><Relationship Id="rId13" Type="http://schemas.openxmlformats.org/officeDocument/2006/relationships/font" Target="fonts/Garamond-italic.fntdata"/><Relationship Id="rId12" Type="http://schemas.openxmlformats.org/officeDocument/2006/relationships/font" Target="fonts/Garamon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ibreFranklin-italic.fntdata"/><Relationship Id="rId15" Type="http://customschemas.google.com/relationships/presentationmetadata" Target="metadata"/><Relationship Id="rId14" Type="http://schemas.openxmlformats.org/officeDocument/2006/relationships/font" Target="fonts/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LibreFranklin-regular.fntdata"/><Relationship Id="rId8" Type="http://schemas.openxmlformats.org/officeDocument/2006/relationships/font" Target="fonts/LibreFranklin-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53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67163" y="0"/>
            <a:ext cx="30353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3325"/>
            <a:ext cx="30353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p:nvPr>
            <p:ph idx="2" type="sldImg"/>
          </p:nvPr>
        </p:nvSpPr>
        <p:spPr>
          <a:xfrm>
            <a:off x="2276475" y="696913"/>
            <a:ext cx="2451100" cy="3482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1:notes"/>
          <p:cNvSpPr txBox="1"/>
          <p:nvPr>
            <p:ph idx="1" type="body"/>
          </p:nvPr>
        </p:nvSpPr>
        <p:spPr>
          <a:xfrm>
            <a:off x="700088" y="4413250"/>
            <a:ext cx="5603875" cy="417988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35" name="Google Shape;35;p1:notes"/>
          <p:cNvSpPr txBox="1"/>
          <p:nvPr>
            <p:ph idx="12" type="sldNum"/>
          </p:nvPr>
        </p:nvSpPr>
        <p:spPr>
          <a:xfrm>
            <a:off x="3967163" y="8823325"/>
            <a:ext cx="3035300" cy="46513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5" name="Shape 15"/>
        <p:cNvGrpSpPr/>
        <p:nvPr/>
      </p:nvGrpSpPr>
      <p:grpSpPr>
        <a:xfrm>
          <a:off x="0" y="0"/>
          <a:ext cx="0" cy="0"/>
          <a:chOff x="0" y="0"/>
          <a:chExt cx="0" cy="0"/>
        </a:xfrm>
      </p:grpSpPr>
      <p:sp>
        <p:nvSpPr>
          <p:cNvPr id="16" name="Google Shape;16;p3"/>
          <p:cNvSpPr/>
          <p:nvPr/>
        </p:nvSpPr>
        <p:spPr>
          <a:xfrm>
            <a:off x="20714009"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7" name="Google Shape;17;p3"/>
          <p:cNvSpPr/>
          <p:nvPr/>
        </p:nvSpPr>
        <p:spPr>
          <a:xfrm>
            <a:off x="0" y="0"/>
            <a:ext cx="591829" cy="30267275"/>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8" name="Google Shape;18;p3"/>
          <p:cNvSpPr/>
          <p:nvPr/>
        </p:nvSpPr>
        <p:spPr>
          <a:xfrm>
            <a:off x="0" y="2"/>
            <a:ext cx="21305838" cy="3783408"/>
          </a:xfrm>
          <a:prstGeom prst="rect">
            <a:avLst/>
          </a:prstGeom>
          <a:solidFill>
            <a:schemeClr val="lt1"/>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19" name="Google Shape;19;p3"/>
          <p:cNvSpPr/>
          <p:nvPr/>
        </p:nvSpPr>
        <p:spPr>
          <a:xfrm>
            <a:off x="0" y="27981275"/>
            <a:ext cx="21305838" cy="2286000"/>
          </a:xfrm>
          <a:prstGeom prst="rect">
            <a:avLst/>
          </a:prstGeom>
          <a:solidFill>
            <a:srgbClr val="B7CCE4"/>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
        <p:nvSpPr>
          <p:cNvPr id="20" name="Google Shape;20;p3"/>
          <p:cNvSpPr/>
          <p:nvPr/>
        </p:nvSpPr>
        <p:spPr>
          <a:xfrm>
            <a:off x="-8877433" y="0"/>
            <a:ext cx="8285604" cy="30267275"/>
          </a:xfrm>
          <a:prstGeom prst="rect">
            <a:avLst/>
          </a:prstGeom>
          <a:solidFill>
            <a:srgbClr val="D8D8D8"/>
          </a:solidFill>
          <a:ln>
            <a:noFill/>
          </a:ln>
        </p:spPr>
        <p:txBody>
          <a:bodyPr anchorCtr="0" anchor="t" bIns="153725" lIns="153725" spcFirstLastPara="1" rIns="153725" wrap="square" tIns="153725">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Poster Print Size: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poster template is set up for A0 international paper size of 1189 mm x 841 mm (46.8” high by 33.1” wide). It can be printed at 70.6% for an A1 poster of 841 mm x 594 mm.</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Placeholders: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Image 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You can place digital photos or logo art in your poster file by selecting the </a:t>
            </a:r>
            <a:r>
              <a:rPr b="1" i="0" lang="en-US" sz="4200" u="none" cap="none" strike="noStrike">
                <a:solidFill>
                  <a:srgbClr val="7F7F7F"/>
                </a:solidFill>
                <a:latin typeface="Calibri"/>
                <a:ea typeface="Calibri"/>
                <a:cs typeface="Calibri"/>
                <a:sym typeface="Calibri"/>
              </a:rPr>
              <a:t>Insert, Picture</a:t>
            </a:r>
            <a:r>
              <a:rPr b="0" i="0" lang="en-US" sz="4200" u="none" cap="none" strike="noStrike">
                <a:solidFill>
                  <a:srgbClr val="7F7F7F"/>
                </a:solidFill>
                <a:latin typeface="Calibri"/>
                <a:ea typeface="Calibri"/>
                <a:cs typeface="Calibri"/>
                <a:sym typeface="Calibri"/>
              </a:rPr>
              <a:t> command, or by using standard copy &amp; paste. For best results, all graphic elements should be at least </a:t>
            </a:r>
            <a:r>
              <a:rPr b="1" i="0" lang="en-US" sz="4200" u="none" cap="none" strike="noStrike">
                <a:solidFill>
                  <a:srgbClr val="7F7F7F"/>
                </a:solidFill>
                <a:latin typeface="Calibri"/>
                <a:ea typeface="Calibri"/>
                <a:cs typeface="Calibri"/>
                <a:sym typeface="Calibri"/>
              </a:rPr>
              <a:t>150-200 pixels per inch in their final printed size</a:t>
            </a:r>
            <a:r>
              <a:rPr b="0" i="0" lang="en-US" sz="4200" u="none" cap="none" strike="noStrike">
                <a:solidFill>
                  <a:srgbClr val="7F7F7F"/>
                </a:solidFill>
                <a:latin typeface="Calibri"/>
                <a:ea typeface="Calibri"/>
                <a:cs typeface="Calibri"/>
                <a:sym typeface="Calibri"/>
              </a:rPr>
              <a:t>. For instance, a 1600 x 1200 pixel photo will usually look fine up to 8“-10” wide on your printed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615"/>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grpSp>
        <p:nvGrpSpPr>
          <p:cNvPr id="21" name="Google Shape;21;p3"/>
          <p:cNvGrpSpPr/>
          <p:nvPr/>
        </p:nvGrpSpPr>
        <p:grpSpPr>
          <a:xfrm>
            <a:off x="21897668" y="0"/>
            <a:ext cx="8285604" cy="30267275"/>
            <a:chOff x="33832800" y="0"/>
            <a:chExt cx="12801600" cy="43891200"/>
          </a:xfrm>
        </p:grpSpPr>
        <p:sp>
          <p:nvSpPr>
            <p:cNvPr id="22" name="Google Shape;22;p3"/>
            <p:cNvSpPr/>
            <p:nvPr/>
          </p:nvSpPr>
          <p:spPr>
            <a:xfrm>
              <a:off x="33832800" y="0"/>
              <a:ext cx="12801600" cy="43891200"/>
            </a:xfrm>
            <a:prstGeom prst="rect">
              <a:avLst/>
            </a:prstGeom>
            <a:solidFill>
              <a:srgbClr val="D8D8D8"/>
            </a:solidFill>
            <a:ln>
              <a:noFill/>
            </a:ln>
          </p:spPr>
          <p:txBody>
            <a:bodyPr anchorCtr="0" anchor="t" bIns="228600" lIns="228600" spcFirstLastPara="1" rIns="228600" wrap="square" tIns="228600">
              <a:noAutofit/>
            </a:bodyPr>
            <a:lstStyle/>
            <a:p>
              <a:pPr indent="0" lvl="0" marL="0" marR="0" rtl="0" algn="l">
                <a:lnSpc>
                  <a:spcPct val="100000"/>
                </a:lnSpc>
                <a:spcBef>
                  <a:spcPts val="0"/>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Change Color Theme:</a:t>
              </a:r>
              <a:endParaRPr b="0" i="0" sz="6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This template is designed to use the built-in color themes in the newer versions of PowerPoint.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To change the color theme, select the </a:t>
              </a:r>
              <a:r>
                <a:rPr b="1" i="0" lang="en-US" sz="4200" u="none" cap="none" strike="noStrike">
                  <a:solidFill>
                    <a:srgbClr val="7F7F7F"/>
                  </a:solidFill>
                  <a:latin typeface="Calibri"/>
                  <a:ea typeface="Calibri"/>
                  <a:cs typeface="Calibri"/>
                  <a:sym typeface="Calibri"/>
                </a:rPr>
                <a:t>Design</a:t>
              </a:r>
              <a:r>
                <a:rPr b="0" i="0" lang="en-US" sz="4200" u="none" cap="none" strike="noStrike">
                  <a:solidFill>
                    <a:srgbClr val="7F7F7F"/>
                  </a:solidFill>
                  <a:latin typeface="Calibri"/>
                  <a:ea typeface="Calibri"/>
                  <a:cs typeface="Calibri"/>
                  <a:sym typeface="Calibri"/>
                </a:rPr>
                <a:t> tab, then select the </a:t>
              </a:r>
              <a:r>
                <a:rPr b="1" i="0" lang="en-US" sz="4200" u="none" cap="none" strike="noStrike">
                  <a:solidFill>
                    <a:srgbClr val="7F7F7F"/>
                  </a:solidFill>
                  <a:latin typeface="Calibri"/>
                  <a:ea typeface="Calibri"/>
                  <a:cs typeface="Calibri"/>
                  <a:sym typeface="Calibri"/>
                </a:rPr>
                <a:t>Colors</a:t>
              </a:r>
              <a:r>
                <a:rPr b="0" i="0" lang="en-US" sz="4200" u="none" cap="none" strike="noStrike">
                  <a:solidFill>
                    <a:srgbClr val="7F7F7F"/>
                  </a:solidFill>
                  <a:latin typeface="Calibri"/>
                  <a:ea typeface="Calibri"/>
                  <a:cs typeface="Calibri"/>
                  <a:sym typeface="Calibri"/>
                </a:rPr>
                <a:t> drop-down list.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The default color theme for this template is “Office”, so you can always return to that after trying some of the alternatives.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6200"/>
                <a:buFont typeface="Arial"/>
                <a:buNone/>
              </a:pPr>
              <a:r>
                <a:rPr b="0" i="0" lang="en-US" sz="6200" u="none" cap="none" strike="noStrike">
                  <a:solidFill>
                    <a:srgbClr val="7F7F7F"/>
                  </a:solidFill>
                  <a:latin typeface="Calibri"/>
                  <a:ea typeface="Calibri"/>
                  <a:cs typeface="Calibri"/>
                  <a:sym typeface="Calibri"/>
                </a:rPr>
                <a:t>Printing Your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Once your poster file is ready, visit </a:t>
              </a:r>
              <a:r>
                <a:rPr b="1" i="0" lang="en-US" sz="4200" u="none" cap="none" strike="noStrike">
                  <a:solidFill>
                    <a:srgbClr val="7F7F7F"/>
                  </a:solidFill>
                  <a:latin typeface="Calibri"/>
                  <a:ea typeface="Calibri"/>
                  <a:cs typeface="Calibri"/>
                  <a:sym typeface="Calibri"/>
                </a:rPr>
                <a:t>www.genigraphics.com</a:t>
              </a:r>
              <a:r>
                <a:rPr b="0" i="0" lang="en-US" sz="4200" u="none" cap="none" strike="noStrike">
                  <a:solidFill>
                    <a:srgbClr val="7F7F7F"/>
                  </a:solidFill>
                  <a:latin typeface="Calibri"/>
                  <a:ea typeface="Calibri"/>
                  <a:cs typeface="Calibri"/>
                  <a:sym typeface="Calibri"/>
                </a:rPr>
                <a:t> to order a high-quality, affordable poster print. Every order receives a free design review and we can delivery as fast as next business day within the US and Canada.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615"/>
                </a:spcBef>
                <a:spcAft>
                  <a:spcPts val="0"/>
                </a:spcAft>
                <a:buClr>
                  <a:srgbClr val="000000"/>
                </a:buClr>
                <a:buSzPts val="4200"/>
                <a:buFont typeface="Arial"/>
                <a:buNone/>
              </a:pPr>
              <a:r>
                <a:t/>
              </a:r>
              <a:endParaRPr b="0" i="0" sz="4200" u="none" cap="none" strike="noStrike">
                <a:solidFill>
                  <a:srgbClr val="7F7F7F"/>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US and Canada:  1-800-790-4001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200"/>
                <a:buFont typeface="Arial"/>
                <a:buNone/>
              </a:pPr>
              <a:r>
                <a:rPr b="0" i="0" lang="en-US" sz="4200" u="none" cap="none" strike="noStrike">
                  <a:solidFill>
                    <a:srgbClr val="7F7F7F"/>
                  </a:solidFill>
                  <a:latin typeface="Calibri"/>
                  <a:ea typeface="Calibri"/>
                  <a:cs typeface="Calibri"/>
                  <a:sym typeface="Calibri"/>
                </a:rPr>
                <a:t>International: +(1) 913-441-1410</a:t>
              </a:r>
              <a:br>
                <a:rPr b="0" i="0" lang="en-US" sz="4200" u="none" cap="none" strike="noStrike">
                  <a:solidFill>
                    <a:srgbClr val="7F7F7F"/>
                  </a:solidFill>
                  <a:latin typeface="Calibri"/>
                  <a:ea typeface="Calibri"/>
                  <a:cs typeface="Calibri"/>
                  <a:sym typeface="Calibri"/>
                </a:rPr>
              </a:br>
              <a:r>
                <a:rPr b="0" i="0" lang="en-US" sz="4200" u="none" cap="none" strike="noStrike">
                  <a:solidFill>
                    <a:srgbClr val="7F7F7F"/>
                  </a:solidFill>
                  <a:latin typeface="Calibri"/>
                  <a:ea typeface="Calibri"/>
                  <a:cs typeface="Calibri"/>
                  <a:sym typeface="Calibri"/>
                </a:rPr>
                <a:t>Email: info@genigraphics.com</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100"/>
                <a:buFont typeface="Arial"/>
                <a:buNone/>
              </a:pPr>
              <a:br>
                <a:rPr b="0" i="0" lang="en-US" sz="3100" u="none" cap="none" strike="noStrike">
                  <a:solidFill>
                    <a:srgbClr val="7F7F7F"/>
                  </a:solidFill>
                  <a:latin typeface="Calibri"/>
                  <a:ea typeface="Calibri"/>
                  <a:cs typeface="Calibri"/>
                  <a:sym typeface="Calibri"/>
                </a:rPr>
              </a:br>
              <a:r>
                <a:rPr b="0" i="0" lang="en-US" sz="3100" u="none" cap="none" strike="noStrike">
                  <a:solidFill>
                    <a:srgbClr val="7F7F7F"/>
                  </a:solidFill>
                  <a:latin typeface="Calibri"/>
                  <a:ea typeface="Calibri"/>
                  <a:cs typeface="Calibri"/>
                  <a:sym typeface="Calibri"/>
                </a:rPr>
                <a:t>[This sidebar area does not print.]</a:t>
              </a:r>
              <a:endParaRPr b="0" i="0" sz="1400" u="none" cap="none" strike="noStrike">
                <a:solidFill>
                  <a:srgbClr val="000000"/>
                </a:solidFill>
                <a:latin typeface="Arial"/>
                <a:ea typeface="Arial"/>
                <a:cs typeface="Arial"/>
                <a:sym typeface="Arial"/>
              </a:endParaRPr>
            </a:p>
          </p:txBody>
        </p:sp>
        <p:pic>
          <p:nvPicPr>
            <p:cNvPr id="23" name="Google Shape;23;p3"/>
            <p:cNvPicPr preferRelativeResize="0"/>
            <p:nvPr/>
          </p:nvPicPr>
          <p:blipFill rotWithShape="1">
            <a:blip r:embed="rId2">
              <a:alphaModFix/>
            </a:blip>
            <a:srcRect b="0" l="0" r="0" t="0"/>
            <a:stretch/>
          </p:blipFill>
          <p:spPr>
            <a:xfrm>
              <a:off x="34281342" y="8425085"/>
              <a:ext cx="11904515" cy="10246926"/>
            </a:xfrm>
            <a:prstGeom prst="rect">
              <a:avLst/>
            </a:prstGeom>
            <a:noFill/>
            <a:ln>
              <a:noFill/>
            </a:ln>
          </p:spPr>
        </p:pic>
      </p:grpSp>
      <p:pic>
        <p:nvPicPr>
          <p:cNvPr id="24" name="Google Shape;24;p3"/>
          <p:cNvPicPr preferRelativeResize="0"/>
          <p:nvPr/>
        </p:nvPicPr>
        <p:blipFill rotWithShape="1">
          <a:blip r:embed="rId3">
            <a:alphaModFix/>
          </a:blip>
          <a:srcRect b="0" l="0" r="0" t="0"/>
          <a:stretch/>
        </p:blipFill>
        <p:spPr>
          <a:xfrm>
            <a:off x="17465065" y="30062365"/>
            <a:ext cx="3728988" cy="131502"/>
          </a:xfrm>
          <a:prstGeom prst="rect">
            <a:avLst/>
          </a:prstGeom>
          <a:noFill/>
          <a:ln>
            <a:noFill/>
          </a:ln>
        </p:spPr>
      </p:pic>
      <p:sp>
        <p:nvSpPr>
          <p:cNvPr id="25" name="Google Shape;25;p3"/>
          <p:cNvSpPr/>
          <p:nvPr/>
        </p:nvSpPr>
        <p:spPr>
          <a:xfrm>
            <a:off x="0" y="-1"/>
            <a:ext cx="21305838" cy="4313238"/>
          </a:xfrm>
          <a:prstGeom prst="rect">
            <a:avLst/>
          </a:prstGeom>
          <a:no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5800"/>
              <a:buFont typeface="Arial"/>
              <a:buNone/>
            </a:pPr>
            <a:r>
              <a:t/>
            </a:r>
            <a:endParaRPr b="0" i="0" sz="5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065292" y="1212095"/>
            <a:ext cx="19175254" cy="5044546"/>
          </a:xfrm>
          <a:prstGeom prst="rect">
            <a:avLst/>
          </a:prstGeom>
          <a:noFill/>
          <a:ln>
            <a:noFill/>
          </a:ln>
        </p:spPr>
        <p:txBody>
          <a:bodyPr anchorCtr="0" anchor="ctr" bIns="147575" lIns="295175" spcFirstLastPara="1" rIns="295175" wrap="square" tIns="147575">
            <a:normAutofit/>
          </a:bodyPr>
          <a:lstStyle>
            <a:lvl1pPr lvl="0" marR="0" rtl="0" algn="ctr">
              <a:lnSpc>
                <a:spcPct val="100000"/>
              </a:lnSpc>
              <a:spcBef>
                <a:spcPts val="0"/>
              </a:spcBef>
              <a:spcAft>
                <a:spcPts val="0"/>
              </a:spcAft>
              <a:buClr>
                <a:schemeClr val="dk1"/>
              </a:buClr>
              <a:buSzPts val="5400"/>
              <a:buFont typeface="Calibri"/>
              <a:buNone/>
              <a:defRPr b="0" i="0" sz="5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1065292" y="7062368"/>
            <a:ext cx="19175254" cy="19975002"/>
          </a:xfrm>
          <a:prstGeom prst="rect">
            <a:avLst/>
          </a:prstGeom>
          <a:noFill/>
          <a:ln>
            <a:noFill/>
          </a:ln>
        </p:spPr>
        <p:txBody>
          <a:bodyPr anchorCtr="0" anchor="t" bIns="147575" lIns="295175" spcFirstLastPara="1" rIns="295175" wrap="square" tIns="147575">
            <a:norm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635000" lvl="5" marL="2743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6pPr>
            <a:lvl7pPr indent="-635000" lvl="6" marL="32004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7pPr>
            <a:lvl8pPr indent="-635000" lvl="7" marL="36576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8pPr>
            <a:lvl9pPr indent="-635000" lvl="8" marL="41148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1065292" y="28053283"/>
            <a:ext cx="4971362" cy="1611452"/>
          </a:xfrm>
          <a:prstGeom prst="rect">
            <a:avLst/>
          </a:prstGeom>
          <a:noFill/>
          <a:ln>
            <a:noFill/>
          </a:ln>
        </p:spPr>
        <p:txBody>
          <a:bodyPr anchorCtr="0" anchor="ctr" bIns="147575" lIns="295175" spcFirstLastPara="1" rIns="295175" wrap="square" tIns="147575">
            <a:noAutofit/>
          </a:bodyPr>
          <a:lstStyle>
            <a:lvl1pPr lvl="0" marR="0" rtl="0" algn="l">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7279495" y="28053283"/>
            <a:ext cx="6746849" cy="1611452"/>
          </a:xfrm>
          <a:prstGeom prst="rect">
            <a:avLst/>
          </a:prstGeom>
          <a:noFill/>
          <a:ln>
            <a:noFill/>
          </a:ln>
        </p:spPr>
        <p:txBody>
          <a:bodyPr anchorCtr="0" anchor="ctr" bIns="147575" lIns="295175" spcFirstLastPara="1" rIns="295175" wrap="square" tIns="147575">
            <a:noAutofit/>
          </a:bodyPr>
          <a:lstStyle>
            <a:lvl1pPr lvl="0" marR="0" rtl="0" algn="ctr">
              <a:lnSpc>
                <a:spcPct val="100000"/>
              </a:lnSpc>
              <a:spcBef>
                <a:spcPts val="0"/>
              </a:spcBef>
              <a:spcAft>
                <a:spcPts val="0"/>
              </a:spcAft>
              <a:buClr>
                <a:srgbClr val="000000"/>
              </a:buClr>
              <a:buSzPts val="1400"/>
              <a:buFont typeface="Arial"/>
              <a:buNone/>
              <a:defRPr b="0" i="0" sz="3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5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15269184" y="28053283"/>
            <a:ext cx="4971362" cy="1611452"/>
          </a:xfrm>
          <a:prstGeom prst="rect">
            <a:avLst/>
          </a:prstGeom>
          <a:noFill/>
          <a:ln>
            <a:noFill/>
          </a:ln>
        </p:spPr>
        <p:txBody>
          <a:bodyPr anchorCtr="0" anchor="ctr" bIns="147575" lIns="295175" spcFirstLastPara="1" rIns="295175" wrap="square" tIns="147575">
            <a:noAutofit/>
          </a:bodyPr>
          <a:lstStyle>
            <a:lvl1pPr indent="0" lvl="0"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900"/>
              <a:buFont typeface="Arial"/>
              <a:buNone/>
              <a:defRPr b="0" i="0" sz="3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2.png"/><Relationship Id="rId10" Type="http://schemas.openxmlformats.org/officeDocument/2006/relationships/image" Target="../media/image6.png"/><Relationship Id="rId13" Type="http://schemas.openxmlformats.org/officeDocument/2006/relationships/image" Target="../media/image8.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11.png"/><Relationship Id="rId15" Type="http://schemas.openxmlformats.org/officeDocument/2006/relationships/image" Target="../media/image14.png"/><Relationship Id="rId14" Type="http://schemas.openxmlformats.org/officeDocument/2006/relationships/image" Target="../media/image9.png"/><Relationship Id="rId16" Type="http://schemas.openxmlformats.org/officeDocument/2006/relationships/image" Target="../media/image5.png"/><Relationship Id="rId5" Type="http://schemas.openxmlformats.org/officeDocument/2006/relationships/hyperlink" Target="mailto:metdept@metmalawi.gov.mw" TargetMode="External"/><Relationship Id="rId6" Type="http://schemas.openxmlformats.org/officeDocument/2006/relationships/hyperlink" Target="http://www.metmalawi.gov.mw/" TargetMode="External"/><Relationship Id="rId7" Type="http://schemas.openxmlformats.org/officeDocument/2006/relationships/image" Target="../media/image7.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grpSp>
        <p:nvGrpSpPr>
          <p:cNvPr id="37" name="Google Shape;37;p1"/>
          <p:cNvGrpSpPr/>
          <p:nvPr/>
        </p:nvGrpSpPr>
        <p:grpSpPr>
          <a:xfrm>
            <a:off x="900136" y="2952581"/>
            <a:ext cx="19505567" cy="2996477"/>
            <a:chOff x="1174090" y="5023576"/>
            <a:chExt cx="5918288" cy="2612977"/>
          </a:xfrm>
        </p:grpSpPr>
        <p:sp>
          <p:nvSpPr>
            <p:cNvPr id="38" name="Google Shape;38;p1"/>
            <p:cNvSpPr txBox="1"/>
            <p:nvPr/>
          </p:nvSpPr>
          <p:spPr>
            <a:xfrm>
              <a:off x="1174090" y="5747292"/>
              <a:ext cx="5918288" cy="1889261"/>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91425" wrap="square" tIns="122975">
              <a:noAutofit/>
            </a:bodyPr>
            <a:lstStyle/>
            <a:p>
              <a:pPr indent="0" lvl="0" marL="0" marR="0" rtl="0" algn="just">
                <a:lnSpc>
                  <a:spcPct val="100000"/>
                </a:lnSpc>
                <a:spcBef>
                  <a:spcPts val="0"/>
                </a:spcBef>
                <a:spcAft>
                  <a:spcPts val="0"/>
                </a:spcAft>
                <a:buClr>
                  <a:schemeClr val="dk1"/>
                </a:buClr>
                <a:buSzPts val="2400"/>
                <a:buFont typeface="Libre Franklin"/>
                <a:buNone/>
              </a:pPr>
              <a:r>
                <a:rPr b="0" i="0" lang="en-US" sz="2600" u="none" cap="none" strike="noStrike">
                  <a:solidFill>
                    <a:schemeClr val="dk1"/>
                  </a:solidFill>
                  <a:latin typeface="Calibri"/>
                  <a:ea typeface="Calibri"/>
                  <a:cs typeface="Calibri"/>
                  <a:sym typeface="Calibri"/>
                </a:rPr>
                <a:t>The 2025/2026 rainfall season is likely to be partly influenced by Neutral El Nino Southern Oscillation conditions in the tropical Pacific Ocean among other factors.</a:t>
              </a:r>
              <a:endParaRPr b="0" i="0" sz="2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Libre Franklin"/>
                <a:buNone/>
              </a:pPr>
              <a:r>
                <a:t/>
              </a:r>
              <a:endParaRPr b="0" i="0" sz="2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400"/>
                <a:buFont typeface="Libre Franklin"/>
                <a:buNone/>
              </a:pPr>
              <a:r>
                <a:rPr b="0" i="0" lang="en-US" sz="2600" u="none" cap="none" strike="noStrike">
                  <a:solidFill>
                    <a:srgbClr val="000000"/>
                  </a:solidFill>
                  <a:latin typeface="Calibri"/>
                  <a:ea typeface="Calibri"/>
                  <a:cs typeface="Calibri"/>
                  <a:sym typeface="Calibri"/>
                </a:rPr>
                <a:t>Blantyre district is expected to receive </a:t>
              </a:r>
              <a:r>
                <a:rPr b="1" i="0" lang="en-US" sz="2600" u="none" cap="none" strike="noStrike">
                  <a:solidFill>
                    <a:srgbClr val="000000"/>
                  </a:solidFill>
                  <a:latin typeface="Calibri"/>
                  <a:ea typeface="Calibri"/>
                  <a:cs typeface="Calibri"/>
                  <a:sym typeface="Calibri"/>
                </a:rPr>
                <a:t>normal to above normal total rainfall amounts from</a:t>
              </a:r>
              <a:r>
                <a:rPr b="0" i="0" lang="en-US" sz="2600" u="none" cap="none" strike="noStrike">
                  <a:solidFill>
                    <a:srgbClr val="000000"/>
                  </a:solidFill>
                  <a:latin typeface="Calibri"/>
                  <a:ea typeface="Calibri"/>
                  <a:cs typeface="Calibri"/>
                  <a:sym typeface="Calibri"/>
                </a:rPr>
                <a:t> October to April 2026. However, there is high likelihood of normal to below normal rainfall in the months of November and February.</a:t>
              </a:r>
              <a:endParaRPr b="0" i="0" sz="2600" u="none" cap="none" strike="noStrike">
                <a:solidFill>
                  <a:srgbClr val="000000"/>
                </a:solidFill>
                <a:latin typeface="Calibri"/>
                <a:ea typeface="Calibri"/>
                <a:cs typeface="Calibri"/>
                <a:sym typeface="Calibri"/>
              </a:endParaRPr>
            </a:p>
          </p:txBody>
        </p:sp>
        <p:sp>
          <p:nvSpPr>
            <p:cNvPr id="39" name="Google Shape;39;p1"/>
            <p:cNvSpPr/>
            <p:nvPr/>
          </p:nvSpPr>
          <p:spPr>
            <a:xfrm>
              <a:off x="1174090" y="5023576"/>
              <a:ext cx="5918288" cy="731519"/>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Overview of 2025/2026 Rainfall Season</a:t>
              </a:r>
              <a:endParaRPr b="0" i="0" sz="1400" u="none" cap="none" strike="noStrike">
                <a:solidFill>
                  <a:srgbClr val="000000"/>
                </a:solidFill>
                <a:latin typeface="Arial"/>
                <a:ea typeface="Arial"/>
                <a:cs typeface="Arial"/>
                <a:sym typeface="Arial"/>
              </a:endParaRPr>
            </a:p>
          </p:txBody>
        </p:sp>
      </p:grpSp>
      <p:grpSp>
        <p:nvGrpSpPr>
          <p:cNvPr id="40" name="Google Shape;40;p1"/>
          <p:cNvGrpSpPr/>
          <p:nvPr/>
        </p:nvGrpSpPr>
        <p:grpSpPr>
          <a:xfrm>
            <a:off x="899188" y="6053724"/>
            <a:ext cx="9220199" cy="5283258"/>
            <a:chOff x="1183658" y="13430454"/>
            <a:chExt cx="5918288" cy="24078412"/>
          </a:xfrm>
        </p:grpSpPr>
        <p:sp>
          <p:nvSpPr>
            <p:cNvPr id="41" name="Google Shape;41;p1"/>
            <p:cNvSpPr/>
            <p:nvPr/>
          </p:nvSpPr>
          <p:spPr>
            <a:xfrm>
              <a:off x="1183658" y="13430454"/>
              <a:ext cx="5918288" cy="279639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October 2025</a:t>
              </a:r>
              <a:endParaRPr b="1" i="0" sz="4000" u="none" cap="none" strike="noStrike">
                <a:solidFill>
                  <a:srgbClr val="EAF1DD"/>
                </a:solidFill>
                <a:latin typeface="Garamond"/>
                <a:ea typeface="Garamond"/>
                <a:cs typeface="Garamond"/>
                <a:sym typeface="Garamond"/>
              </a:endParaRPr>
            </a:p>
          </p:txBody>
        </p:sp>
        <p:sp>
          <p:nvSpPr>
            <p:cNvPr id="42" name="Google Shape;42;p1"/>
            <p:cNvSpPr txBox="1"/>
            <p:nvPr/>
          </p:nvSpPr>
          <p:spPr>
            <a:xfrm>
              <a:off x="1183658" y="16226850"/>
              <a:ext cx="5918288" cy="2128201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grpSp>
        <p:nvGrpSpPr>
          <p:cNvPr id="43" name="Google Shape;43;p1"/>
          <p:cNvGrpSpPr/>
          <p:nvPr/>
        </p:nvGrpSpPr>
        <p:grpSpPr>
          <a:xfrm>
            <a:off x="903662" y="11483060"/>
            <a:ext cx="9240586" cy="5220525"/>
            <a:chOff x="903715" y="7112522"/>
            <a:chExt cx="9240586" cy="5220525"/>
          </a:xfrm>
        </p:grpSpPr>
        <p:grpSp>
          <p:nvGrpSpPr>
            <p:cNvPr id="44" name="Google Shape;44;p1"/>
            <p:cNvGrpSpPr/>
            <p:nvPr/>
          </p:nvGrpSpPr>
          <p:grpSpPr>
            <a:xfrm>
              <a:off x="903715" y="7112522"/>
              <a:ext cx="9240586" cy="5097291"/>
              <a:chOff x="1186876" y="13341712"/>
              <a:chExt cx="5931374" cy="5922812"/>
            </a:xfrm>
          </p:grpSpPr>
          <p:sp>
            <p:nvSpPr>
              <p:cNvPr id="45" name="Google Shape;45;p1"/>
              <p:cNvSpPr/>
              <p:nvPr/>
            </p:nvSpPr>
            <p:spPr>
              <a:xfrm>
                <a:off x="1199962" y="13341712"/>
                <a:ext cx="5918288" cy="699563"/>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December 2025</a:t>
                </a:r>
                <a:endParaRPr b="1" i="0" sz="4000" u="none" cap="none" strike="noStrike">
                  <a:solidFill>
                    <a:srgbClr val="EAF1DD"/>
                  </a:solidFill>
                  <a:latin typeface="Garamond"/>
                  <a:ea typeface="Garamond"/>
                  <a:cs typeface="Garamond"/>
                  <a:sym typeface="Garamond"/>
                </a:endParaRPr>
              </a:p>
            </p:txBody>
          </p:sp>
          <p:sp>
            <p:nvSpPr>
              <p:cNvPr id="46" name="Google Shape;46;p1"/>
              <p:cNvSpPr txBox="1"/>
              <p:nvPr/>
            </p:nvSpPr>
            <p:spPr>
              <a:xfrm>
                <a:off x="1186876" y="14038343"/>
                <a:ext cx="5918288" cy="5226181"/>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47" name="Google Shape;47;p1"/>
            <p:cNvSpPr txBox="1"/>
            <p:nvPr/>
          </p:nvSpPr>
          <p:spPr>
            <a:xfrm>
              <a:off x="5080110" y="7807847"/>
              <a:ext cx="4995000" cy="4525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During December, rainfall amounts ranging from 100mm to 200mm are expected over TA Kuntaja, TA Kapeni, TA Kunthembwe, TA Chigalu, and TA Lundu. Blantyre City and TA Somba are likely to receive up to 250 mm of rainfall.</a:t>
              </a:r>
              <a:endParaRPr sz="2400">
                <a:solidFill>
                  <a:schemeClr val="dk1"/>
                </a:solidFill>
              </a:endParaRPr>
            </a:p>
            <a:p>
              <a:pPr indent="0" lvl="0" marL="0" rtl="0" algn="just">
                <a:spcBef>
                  <a:spcPts val="0"/>
                </a:spcBef>
                <a:spcAft>
                  <a:spcPts val="0"/>
                </a:spcAft>
                <a:buClr>
                  <a:schemeClr val="dk1"/>
                </a:buClr>
                <a:buFont typeface="Arial"/>
                <a:buNone/>
              </a:pPr>
              <a:r>
                <a:t/>
              </a:r>
              <a:endParaRPr sz="2400">
                <a:solidFill>
                  <a:schemeClr val="dk1"/>
                </a:solidFill>
              </a:endParaRPr>
            </a:p>
            <a:p>
              <a:pPr indent="0" lvl="0" marL="0" rtl="0" algn="just">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These anticipated amounts generally fall within the normal to above-normal range for the district during this month.</a:t>
              </a:r>
              <a:endParaRPr sz="2400">
                <a:latin typeface="Calibri"/>
                <a:ea typeface="Calibri"/>
                <a:cs typeface="Calibri"/>
                <a:sym typeface="Calibri"/>
              </a:endParaRPr>
            </a:p>
          </p:txBody>
        </p:sp>
      </p:grpSp>
      <p:grpSp>
        <p:nvGrpSpPr>
          <p:cNvPr id="48" name="Google Shape;48;p1"/>
          <p:cNvGrpSpPr/>
          <p:nvPr/>
        </p:nvGrpSpPr>
        <p:grpSpPr>
          <a:xfrm>
            <a:off x="876682" y="16774112"/>
            <a:ext cx="9229723" cy="5090831"/>
            <a:chOff x="917524" y="7056568"/>
            <a:chExt cx="9229723" cy="5090831"/>
          </a:xfrm>
        </p:grpSpPr>
        <p:grpSp>
          <p:nvGrpSpPr>
            <p:cNvPr id="49" name="Google Shape;49;p1"/>
            <p:cNvGrpSpPr/>
            <p:nvPr/>
          </p:nvGrpSpPr>
          <p:grpSpPr>
            <a:xfrm>
              <a:off x="917524" y="7056568"/>
              <a:ext cx="9229723" cy="5090831"/>
              <a:chOff x="1195740" y="13276694"/>
              <a:chExt cx="5924401" cy="5915306"/>
            </a:xfrm>
          </p:grpSpPr>
          <p:sp>
            <p:nvSpPr>
              <p:cNvPr id="50" name="Google Shape;50;p1"/>
              <p:cNvSpPr/>
              <p:nvPr/>
            </p:nvSpPr>
            <p:spPr>
              <a:xfrm>
                <a:off x="1201853"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February 2026</a:t>
                </a:r>
                <a:endParaRPr b="1" i="0" sz="4000" u="none" cap="none" strike="noStrike">
                  <a:solidFill>
                    <a:srgbClr val="EAF1DD"/>
                  </a:solidFill>
                  <a:latin typeface="Garamond"/>
                  <a:ea typeface="Garamond"/>
                  <a:cs typeface="Garamond"/>
                  <a:sym typeface="Garamond"/>
                </a:endParaRPr>
              </a:p>
            </p:txBody>
          </p:sp>
          <p:sp>
            <p:nvSpPr>
              <p:cNvPr id="51" name="Google Shape;51;p1"/>
              <p:cNvSpPr txBox="1"/>
              <p:nvPr/>
            </p:nvSpPr>
            <p:spPr>
              <a:xfrm>
                <a:off x="1195740" y="13968134"/>
                <a:ext cx="5909051" cy="522386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52" name="Google Shape;52;p1"/>
            <p:cNvSpPr txBox="1"/>
            <p:nvPr/>
          </p:nvSpPr>
          <p:spPr>
            <a:xfrm>
              <a:off x="5498249" y="7839794"/>
              <a:ext cx="4595700" cy="4248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Normal to below normal rainfall amounts in the range of 150 mm to 200mm are anticipated over most areas of the district .</a:t>
              </a:r>
              <a:endParaRPr sz="2700">
                <a:solidFill>
                  <a:schemeClr val="dk1"/>
                </a:solidFill>
              </a:endParaRPr>
            </a:p>
            <a:p>
              <a:pPr indent="0" lvl="0" marL="0" rtl="0" algn="just">
                <a:spcBef>
                  <a:spcPts val="0"/>
                </a:spcBef>
                <a:spcAft>
                  <a:spcPts val="0"/>
                </a:spcAft>
                <a:buClr>
                  <a:schemeClr val="dk1"/>
                </a:buClr>
                <a:buFont typeface="Arial"/>
                <a:buNone/>
              </a:pPr>
              <a:r>
                <a:t/>
              </a:r>
              <a:endParaRPr sz="2700">
                <a:solidFill>
                  <a:schemeClr val="dk1"/>
                </a:solidFill>
              </a:endParaRPr>
            </a:p>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There is a high likelihood of a dry spell lasting for about a week.</a:t>
              </a:r>
              <a:endParaRPr sz="2700">
                <a:solidFill>
                  <a:schemeClr val="dk1"/>
                </a:solidFill>
              </a:endParaRPr>
            </a:p>
            <a:p>
              <a:pPr indent="0" lvl="0" marL="0" marR="0" rtl="0" algn="just">
                <a:lnSpc>
                  <a:spcPct val="100000"/>
                </a:lnSpc>
                <a:spcBef>
                  <a:spcPts val="0"/>
                </a:spcBef>
                <a:spcAft>
                  <a:spcPts val="0"/>
                </a:spcAft>
                <a:buClr>
                  <a:srgbClr val="000000"/>
                </a:buClr>
                <a:buSzPts val="2400"/>
                <a:buFont typeface="Calibri"/>
                <a:buNone/>
              </a:pPr>
              <a:r>
                <a:t/>
              </a:r>
              <a:endParaRPr sz="2700">
                <a:latin typeface="Calibri"/>
                <a:ea typeface="Calibri"/>
                <a:cs typeface="Calibri"/>
                <a:sym typeface="Calibri"/>
              </a:endParaRPr>
            </a:p>
          </p:txBody>
        </p:sp>
      </p:grpSp>
      <p:grpSp>
        <p:nvGrpSpPr>
          <p:cNvPr id="53" name="Google Shape;53;p1"/>
          <p:cNvGrpSpPr/>
          <p:nvPr/>
        </p:nvGrpSpPr>
        <p:grpSpPr>
          <a:xfrm>
            <a:off x="11192450" y="6053725"/>
            <a:ext cx="9220199" cy="5283261"/>
            <a:chOff x="898702" y="7056566"/>
            <a:chExt cx="9220199" cy="5286567"/>
          </a:xfrm>
        </p:grpSpPr>
        <p:grpSp>
          <p:nvGrpSpPr>
            <p:cNvPr id="54" name="Google Shape;54;p1"/>
            <p:cNvGrpSpPr/>
            <p:nvPr/>
          </p:nvGrpSpPr>
          <p:grpSpPr>
            <a:xfrm>
              <a:off x="898702" y="7056566"/>
              <a:ext cx="9220199" cy="5286567"/>
              <a:chOff x="1183658" y="13276694"/>
              <a:chExt cx="5918288" cy="6142742"/>
            </a:xfrm>
          </p:grpSpPr>
          <p:sp>
            <p:nvSpPr>
              <p:cNvPr id="55" name="Google Shape;55;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November 2025</a:t>
                </a:r>
                <a:endParaRPr b="1" i="0" sz="4000" u="none" cap="none" strike="noStrike">
                  <a:solidFill>
                    <a:srgbClr val="EAF1DD"/>
                  </a:solidFill>
                  <a:latin typeface="Garamond"/>
                  <a:ea typeface="Garamond"/>
                  <a:cs typeface="Garamond"/>
                  <a:sym typeface="Garamond"/>
                </a:endParaRPr>
              </a:p>
            </p:txBody>
          </p:sp>
          <p:sp>
            <p:nvSpPr>
              <p:cNvPr id="56" name="Google Shape;56;p1"/>
              <p:cNvSpPr txBox="1"/>
              <p:nvPr/>
            </p:nvSpPr>
            <p:spPr>
              <a:xfrm>
                <a:off x="1183658" y="13993490"/>
                <a:ext cx="5918288" cy="542594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57" name="Google Shape;57;p1"/>
            <p:cNvSpPr txBox="1"/>
            <p:nvPr/>
          </p:nvSpPr>
          <p:spPr>
            <a:xfrm>
              <a:off x="5428581" y="7888178"/>
              <a:ext cx="4582500" cy="4250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During the month of November Normal to below-normal rainfall amounts are expected over most parts of the district with onset rains anticipated from mid November </a:t>
              </a:r>
              <a:endParaRPr sz="2700">
                <a:solidFill>
                  <a:schemeClr val="dk1"/>
                </a:solidFill>
              </a:endParaRPr>
            </a:p>
            <a:p>
              <a:pPr indent="0" lvl="0" marL="0" rtl="0" algn="just">
                <a:spcBef>
                  <a:spcPts val="0"/>
                </a:spcBef>
                <a:spcAft>
                  <a:spcPts val="0"/>
                </a:spcAft>
                <a:buClr>
                  <a:schemeClr val="dk1"/>
                </a:buClr>
                <a:buFont typeface="Arial"/>
                <a:buNone/>
              </a:pPr>
              <a:r>
                <a:t/>
              </a:r>
              <a:endParaRPr sz="2700">
                <a:solidFill>
                  <a:schemeClr val="dk1"/>
                </a:solidFill>
              </a:endParaRPr>
            </a:p>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Expect the rains to be accompanied by gusty winds and lightning.</a:t>
              </a:r>
              <a:endParaRPr sz="2700">
                <a:solidFill>
                  <a:schemeClr val="dk1"/>
                </a:solidFill>
                <a:latin typeface="Calibri"/>
                <a:ea typeface="Calibri"/>
                <a:cs typeface="Calibri"/>
                <a:sym typeface="Calibri"/>
              </a:endParaRPr>
            </a:p>
          </p:txBody>
        </p:sp>
      </p:grpSp>
      <p:grpSp>
        <p:nvGrpSpPr>
          <p:cNvPr id="58" name="Google Shape;58;p1"/>
          <p:cNvGrpSpPr/>
          <p:nvPr/>
        </p:nvGrpSpPr>
        <p:grpSpPr>
          <a:xfrm>
            <a:off x="845185" y="22111970"/>
            <a:ext cx="9220200" cy="5457825"/>
            <a:chOff x="955852" y="7056567"/>
            <a:chExt cx="9220199" cy="5346363"/>
          </a:xfrm>
        </p:grpSpPr>
        <p:grpSp>
          <p:nvGrpSpPr>
            <p:cNvPr id="59" name="Google Shape;59;p1"/>
            <p:cNvGrpSpPr/>
            <p:nvPr/>
          </p:nvGrpSpPr>
          <p:grpSpPr>
            <a:xfrm>
              <a:off x="955852" y="7056567"/>
              <a:ext cx="9220199" cy="5346363"/>
              <a:chOff x="1220342" y="13276694"/>
              <a:chExt cx="5918288" cy="6212222"/>
            </a:xfrm>
          </p:grpSpPr>
          <p:sp>
            <p:nvSpPr>
              <p:cNvPr id="60" name="Google Shape;60;p1"/>
              <p:cNvSpPr/>
              <p:nvPr/>
            </p:nvSpPr>
            <p:spPr>
              <a:xfrm>
                <a:off x="1220342"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April 2026</a:t>
                </a:r>
                <a:endParaRPr b="1" i="0" sz="4000" u="none" cap="none" strike="noStrike">
                  <a:solidFill>
                    <a:srgbClr val="EAF1DD"/>
                  </a:solidFill>
                  <a:latin typeface="Garamond"/>
                  <a:ea typeface="Garamond"/>
                  <a:cs typeface="Garamond"/>
                  <a:sym typeface="Garamond"/>
                </a:endParaRPr>
              </a:p>
            </p:txBody>
          </p:sp>
          <p:sp>
            <p:nvSpPr>
              <p:cNvPr id="61" name="Google Shape;61;p1"/>
              <p:cNvSpPr txBox="1"/>
              <p:nvPr/>
            </p:nvSpPr>
            <p:spPr>
              <a:xfrm>
                <a:off x="1220343" y="13993490"/>
                <a:ext cx="5911473" cy="5495426"/>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62" name="Google Shape;62;p1"/>
            <p:cNvSpPr txBox="1"/>
            <p:nvPr/>
          </p:nvSpPr>
          <p:spPr>
            <a:xfrm>
              <a:off x="5551882" y="7788183"/>
              <a:ext cx="4610400" cy="37545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In April 2026, the district is expected to receive between 50mm and 100mm of rainfall, which falls within the normal to above-normal range. </a:t>
              </a:r>
              <a:endParaRPr sz="2700">
                <a:solidFill>
                  <a:schemeClr val="dk1"/>
                </a:solidFill>
              </a:endParaRPr>
            </a:p>
            <a:p>
              <a:pPr indent="0" lvl="0" marL="0" rtl="0" algn="just">
                <a:spcBef>
                  <a:spcPts val="0"/>
                </a:spcBef>
                <a:spcAft>
                  <a:spcPts val="0"/>
                </a:spcAft>
                <a:buClr>
                  <a:schemeClr val="dk1"/>
                </a:buClr>
                <a:buFont typeface="Arial"/>
                <a:buNone/>
              </a:pPr>
              <a:r>
                <a:t/>
              </a:r>
              <a:endParaRPr sz="2700">
                <a:solidFill>
                  <a:schemeClr val="dk1"/>
                </a:solidFill>
              </a:endParaRPr>
            </a:p>
            <a:p>
              <a:pPr indent="0" lvl="0" marL="0" rtl="0" algn="l">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Rainfall</a:t>
              </a:r>
              <a:r>
                <a:rPr lang="en-US" sz="2700">
                  <a:solidFill>
                    <a:schemeClr val="dk1"/>
                  </a:solidFill>
                </a:rPr>
                <a:t> </a:t>
              </a:r>
              <a:r>
                <a:rPr lang="en-US" sz="2700">
                  <a:solidFill>
                    <a:schemeClr val="dk1"/>
                  </a:solidFill>
                  <a:latin typeface="Calibri"/>
                  <a:ea typeface="Calibri"/>
                  <a:cs typeface="Calibri"/>
                  <a:sym typeface="Calibri"/>
                </a:rPr>
                <a:t>cessation is expected from mid April.</a:t>
              </a:r>
              <a:endParaRPr sz="2700">
                <a:solidFill>
                  <a:schemeClr val="dk1"/>
                </a:solidFill>
              </a:endParaRPr>
            </a:p>
            <a:p>
              <a:pPr indent="0" lvl="0" marL="0" marR="0" rtl="0" algn="just">
                <a:lnSpc>
                  <a:spcPct val="100000"/>
                </a:lnSpc>
                <a:spcBef>
                  <a:spcPts val="0"/>
                </a:spcBef>
                <a:spcAft>
                  <a:spcPts val="0"/>
                </a:spcAft>
                <a:buClr>
                  <a:schemeClr val="dk1"/>
                </a:buClr>
                <a:buSzPts val="2400"/>
                <a:buFont typeface="Calibri"/>
                <a:buNone/>
              </a:pPr>
              <a:r>
                <a:t/>
              </a:r>
              <a:endParaRPr sz="2700">
                <a:solidFill>
                  <a:schemeClr val="dk1"/>
                </a:solidFill>
                <a:latin typeface="Calibri"/>
                <a:ea typeface="Calibri"/>
                <a:cs typeface="Calibri"/>
                <a:sym typeface="Calibri"/>
              </a:endParaRPr>
            </a:p>
          </p:txBody>
        </p:sp>
      </p:grpSp>
      <p:grpSp>
        <p:nvGrpSpPr>
          <p:cNvPr id="63" name="Google Shape;63;p1"/>
          <p:cNvGrpSpPr/>
          <p:nvPr/>
        </p:nvGrpSpPr>
        <p:grpSpPr>
          <a:xfrm>
            <a:off x="11184013" y="11484920"/>
            <a:ext cx="9228808" cy="5119878"/>
            <a:chOff x="667737" y="6446856"/>
            <a:chExt cx="9244414" cy="5422294"/>
          </a:xfrm>
        </p:grpSpPr>
        <p:grpSp>
          <p:nvGrpSpPr>
            <p:cNvPr id="64" name="Google Shape;64;p1"/>
            <p:cNvGrpSpPr/>
            <p:nvPr/>
          </p:nvGrpSpPr>
          <p:grpSpPr>
            <a:xfrm>
              <a:off x="667737" y="6446856"/>
              <a:ext cx="9236101" cy="5409324"/>
              <a:chOff x="1035406" y="12568240"/>
              <a:chExt cx="5928495" cy="6285380"/>
            </a:xfrm>
          </p:grpSpPr>
          <p:sp>
            <p:nvSpPr>
              <p:cNvPr id="65" name="Google Shape;65;p1"/>
              <p:cNvSpPr/>
              <p:nvPr/>
            </p:nvSpPr>
            <p:spPr>
              <a:xfrm>
                <a:off x="1035406" y="12568240"/>
                <a:ext cx="5918288" cy="764583"/>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January 2026</a:t>
                </a:r>
                <a:endParaRPr b="1" i="0" sz="4000" u="none" cap="none" strike="noStrike">
                  <a:solidFill>
                    <a:srgbClr val="EAF1DD"/>
                  </a:solidFill>
                  <a:latin typeface="Garamond"/>
                  <a:ea typeface="Garamond"/>
                  <a:cs typeface="Garamond"/>
                  <a:sym typeface="Garamond"/>
                </a:endParaRPr>
              </a:p>
            </p:txBody>
          </p:sp>
          <p:sp>
            <p:nvSpPr>
              <p:cNvPr id="66" name="Google Shape;66;p1"/>
              <p:cNvSpPr txBox="1"/>
              <p:nvPr/>
            </p:nvSpPr>
            <p:spPr>
              <a:xfrm>
                <a:off x="1045613" y="13315499"/>
                <a:ext cx="5918288" cy="5538121"/>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67" name="Google Shape;67;p1"/>
            <p:cNvSpPr txBox="1"/>
            <p:nvPr/>
          </p:nvSpPr>
          <p:spPr>
            <a:xfrm>
              <a:off x="5032051" y="7076350"/>
              <a:ext cx="4880100" cy="4792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Normal to above-normal rainfall amounts ranging from 250mm to 300mm are expected in most parts of Blantyre. </a:t>
              </a:r>
              <a:endParaRPr sz="2400">
                <a:solidFill>
                  <a:schemeClr val="dk1"/>
                </a:solidFill>
              </a:endParaRPr>
            </a:p>
            <a:p>
              <a:pPr indent="0" lvl="0" marL="0" rtl="0" algn="just">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However, areas around TA Kuntaja and the southeast of TA Kapeni are projected to receive normal to below-normal rainfall, ranging from 100mm to 200mm.</a:t>
              </a:r>
              <a:endParaRPr sz="2400">
                <a:solidFill>
                  <a:schemeClr val="dk1"/>
                </a:solidFill>
              </a:endParaRPr>
            </a:p>
            <a:p>
              <a:pPr indent="0" lvl="0" marL="0" rtl="0" algn="just">
                <a:spcBef>
                  <a:spcPts val="0"/>
                </a:spcBef>
                <a:spcAft>
                  <a:spcPts val="0"/>
                </a:spcAft>
                <a:buClr>
                  <a:schemeClr val="dk1"/>
                </a:buClr>
                <a:buFont typeface="Arial"/>
                <a:buNone/>
              </a:pPr>
              <a:r>
                <a:t/>
              </a:r>
              <a:endParaRPr sz="2400">
                <a:solidFill>
                  <a:schemeClr val="dk1"/>
                </a:solidFill>
              </a:endParaRPr>
            </a:p>
            <a:p>
              <a:pPr indent="0" lvl="0" marL="0" rtl="0" algn="just">
                <a:spcBef>
                  <a:spcPts val="0"/>
                </a:spcBef>
                <a:spcAft>
                  <a:spcPts val="0"/>
                </a:spcAft>
                <a:buClr>
                  <a:schemeClr val="dk1"/>
                </a:buClr>
                <a:buFont typeface="Arial"/>
                <a:buNone/>
              </a:pPr>
              <a:r>
                <a:rPr lang="en-US" sz="2400">
                  <a:solidFill>
                    <a:schemeClr val="dk1"/>
                  </a:solidFill>
                  <a:latin typeface="Calibri"/>
                  <a:ea typeface="Calibri"/>
                  <a:cs typeface="Calibri"/>
                  <a:sym typeface="Calibri"/>
                </a:rPr>
                <a:t>There is a high likelihood of dry spell of about a week.</a:t>
              </a:r>
              <a:endParaRPr sz="2600">
                <a:latin typeface="Calibri"/>
                <a:ea typeface="Calibri"/>
                <a:cs typeface="Calibri"/>
                <a:sym typeface="Calibri"/>
              </a:endParaRPr>
            </a:p>
          </p:txBody>
        </p:sp>
      </p:grpSp>
      <p:grpSp>
        <p:nvGrpSpPr>
          <p:cNvPr id="68" name="Google Shape;68;p1"/>
          <p:cNvGrpSpPr/>
          <p:nvPr/>
        </p:nvGrpSpPr>
        <p:grpSpPr>
          <a:xfrm>
            <a:off x="11174532" y="16777153"/>
            <a:ext cx="9220199" cy="5096032"/>
            <a:chOff x="898702" y="7056566"/>
            <a:chExt cx="9220199" cy="5297038"/>
          </a:xfrm>
        </p:grpSpPr>
        <p:grpSp>
          <p:nvGrpSpPr>
            <p:cNvPr id="69" name="Google Shape;69;p1"/>
            <p:cNvGrpSpPr/>
            <p:nvPr/>
          </p:nvGrpSpPr>
          <p:grpSpPr>
            <a:xfrm>
              <a:off x="898702" y="7056566"/>
              <a:ext cx="9220199" cy="5297038"/>
              <a:chOff x="1183658" y="13276694"/>
              <a:chExt cx="5918288" cy="6154909"/>
            </a:xfrm>
          </p:grpSpPr>
          <p:sp>
            <p:nvSpPr>
              <p:cNvPr id="70" name="Google Shape;70;p1"/>
              <p:cNvSpPr/>
              <p:nvPr/>
            </p:nvSpPr>
            <p:spPr>
              <a:xfrm>
                <a:off x="1183658" y="13276694"/>
                <a:ext cx="5918288" cy="764581"/>
              </a:xfrm>
              <a:prstGeom prst="rect">
                <a:avLst/>
              </a:prstGeom>
              <a:solidFill>
                <a:srgbClr val="366092"/>
              </a:solidFill>
              <a:ln>
                <a:noFill/>
              </a:ln>
            </p:spPr>
            <p:txBody>
              <a:bodyPr anchorCtr="0" anchor="ctr" bIns="30725" lIns="61475" spcFirstLastPara="1" rIns="61475" wrap="square" tIns="30725">
                <a:no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EAF1DD"/>
                    </a:solidFill>
                    <a:latin typeface="Garamond"/>
                    <a:ea typeface="Garamond"/>
                    <a:cs typeface="Garamond"/>
                    <a:sym typeface="Garamond"/>
                  </a:rPr>
                  <a:t>March 2026</a:t>
                </a:r>
                <a:endParaRPr b="1" i="0" sz="4000" u="none" cap="none" strike="noStrike">
                  <a:solidFill>
                    <a:srgbClr val="EAF1DD"/>
                  </a:solidFill>
                  <a:latin typeface="Garamond"/>
                  <a:ea typeface="Garamond"/>
                  <a:cs typeface="Garamond"/>
                  <a:sym typeface="Garamond"/>
                </a:endParaRPr>
              </a:p>
            </p:txBody>
          </p:sp>
          <p:sp>
            <p:nvSpPr>
              <p:cNvPr id="71" name="Google Shape;71;p1"/>
              <p:cNvSpPr txBox="1"/>
              <p:nvPr/>
            </p:nvSpPr>
            <p:spPr>
              <a:xfrm>
                <a:off x="1183658" y="13993490"/>
                <a:ext cx="5918288" cy="5438113"/>
              </a:xfrm>
              <a:prstGeom prst="rect">
                <a:avLst/>
              </a:prstGeom>
              <a:solidFill>
                <a:schemeClr val="lt1"/>
              </a:solidFill>
              <a:ln cap="flat" cmpd="sng" w="12700">
                <a:solidFill>
                  <a:srgbClr val="366092"/>
                </a:solidFill>
                <a:prstDash val="solid"/>
                <a:round/>
                <a:headEnd len="sm" w="sm" type="none"/>
                <a:tailEnd len="sm" w="sm" type="none"/>
              </a:ln>
            </p:spPr>
            <p:txBody>
              <a:bodyPr anchorCtr="0" anchor="t" bIns="122975" lIns="182875" spcFirstLastPara="1" rIns="122975" wrap="square" tIns="12297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Libre Franklin"/>
                  <a:ea typeface="Libre Franklin"/>
                  <a:cs typeface="Libre Franklin"/>
                  <a:sym typeface="Libre Franklin"/>
                </a:endParaRPr>
              </a:p>
            </p:txBody>
          </p:sp>
        </p:grpSp>
        <p:sp>
          <p:nvSpPr>
            <p:cNvPr id="72" name="Google Shape;72;p1"/>
            <p:cNvSpPr txBox="1"/>
            <p:nvPr/>
          </p:nvSpPr>
          <p:spPr>
            <a:xfrm>
              <a:off x="5412272" y="7819721"/>
              <a:ext cx="4546200" cy="44157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Rainfall amounts ranging from 100mm to 150mm are expected in most areas of the district </a:t>
              </a:r>
              <a:endParaRPr sz="2700">
                <a:solidFill>
                  <a:schemeClr val="dk1"/>
                </a:solidFill>
              </a:endParaRPr>
            </a:p>
            <a:p>
              <a:pPr indent="0" lvl="0" marL="0" rtl="0" algn="just">
                <a:spcBef>
                  <a:spcPts val="0"/>
                </a:spcBef>
                <a:spcAft>
                  <a:spcPts val="0"/>
                </a:spcAft>
                <a:buClr>
                  <a:schemeClr val="dk1"/>
                </a:buClr>
                <a:buFont typeface="Arial"/>
                <a:buNone/>
              </a:pPr>
              <a:r>
                <a:t/>
              </a:r>
              <a:endParaRPr sz="2700">
                <a:solidFill>
                  <a:schemeClr val="dk1"/>
                </a:solidFill>
              </a:endParaRPr>
            </a:p>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The anticipated amounts are within  the normal  to above normal category.</a:t>
              </a:r>
              <a:endParaRPr sz="2700">
                <a:solidFill>
                  <a:schemeClr val="dk1"/>
                </a:solidFill>
              </a:endParaRPr>
            </a:p>
            <a:p>
              <a:pPr indent="0" lvl="0" marL="0" rtl="0" algn="just">
                <a:spcBef>
                  <a:spcPts val="0"/>
                </a:spcBef>
                <a:spcAft>
                  <a:spcPts val="0"/>
                </a:spcAft>
                <a:buClr>
                  <a:schemeClr val="dk1"/>
                </a:buClr>
                <a:buFont typeface="Arial"/>
                <a:buNone/>
              </a:pPr>
              <a:r>
                <a:t/>
              </a:r>
              <a:endParaRPr sz="2700">
                <a:solidFill>
                  <a:schemeClr val="dk1"/>
                </a:solidFill>
              </a:endParaRPr>
            </a:p>
            <a:p>
              <a:pPr indent="0" lvl="0" marL="0" marR="0" rtl="0" algn="just">
                <a:lnSpc>
                  <a:spcPct val="100000"/>
                </a:lnSpc>
                <a:spcBef>
                  <a:spcPts val="0"/>
                </a:spcBef>
                <a:spcAft>
                  <a:spcPts val="0"/>
                </a:spcAft>
                <a:buClr>
                  <a:schemeClr val="dk1"/>
                </a:buClr>
                <a:buSzPts val="2400"/>
                <a:buFont typeface="Calibri"/>
                <a:buNone/>
              </a:pPr>
              <a:r>
                <a:t/>
              </a:r>
              <a:endParaRPr sz="2700">
                <a:latin typeface="Calibri"/>
                <a:ea typeface="Calibri"/>
                <a:cs typeface="Calibri"/>
                <a:sym typeface="Calibri"/>
              </a:endParaRPr>
            </a:p>
          </p:txBody>
        </p:sp>
      </p:grpSp>
      <p:sp>
        <p:nvSpPr>
          <p:cNvPr id="73" name="Google Shape;73;p1"/>
          <p:cNvSpPr txBox="1"/>
          <p:nvPr/>
        </p:nvSpPr>
        <p:spPr>
          <a:xfrm>
            <a:off x="11046460" y="21944330"/>
            <a:ext cx="9366300" cy="2093400"/>
          </a:xfrm>
          <a:prstGeom prst="rect">
            <a:avLst/>
          </a:prstGeom>
          <a:noFill/>
          <a:ln cap="flat" cmpd="sng" w="9525">
            <a:solidFill>
              <a:schemeClr val="dk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b="0" i="0" lang="en-US" sz="2600" u="none" cap="none" strike="noStrike">
                <a:solidFill>
                  <a:srgbClr val="000000"/>
                </a:solidFill>
                <a:latin typeface="Calibri"/>
                <a:ea typeface="Calibri"/>
                <a:cs typeface="Calibri"/>
                <a:sym typeface="Calibri"/>
              </a:rPr>
              <a:t>Rainfall </a:t>
            </a:r>
            <a:r>
              <a:rPr b="1" i="0" lang="en-US" sz="2600" u="none" cap="none" strike="noStrike">
                <a:solidFill>
                  <a:srgbClr val="000000"/>
                </a:solidFill>
                <a:latin typeface="Calibri"/>
                <a:ea typeface="Calibri"/>
                <a:cs typeface="Calibri"/>
                <a:sym typeface="Calibri"/>
              </a:rPr>
              <a:t>onset </a:t>
            </a:r>
            <a:r>
              <a:rPr b="0" i="0" lang="en-US" sz="2600" u="none" cap="none" strike="noStrike">
                <a:solidFill>
                  <a:srgbClr val="000000"/>
                </a:solidFill>
                <a:latin typeface="Calibri"/>
                <a:ea typeface="Calibri"/>
                <a:cs typeface="Calibri"/>
                <a:sym typeface="Calibri"/>
              </a:rPr>
              <a:t>is anticipated from Mid </a:t>
            </a:r>
            <a:r>
              <a:rPr b="1" i="0" lang="en-US" sz="2600" u="none" cap="none" strike="noStrike">
                <a:solidFill>
                  <a:srgbClr val="000000"/>
                </a:solidFill>
                <a:latin typeface="Calibri"/>
                <a:ea typeface="Calibri"/>
                <a:cs typeface="Calibri"/>
                <a:sym typeface="Calibri"/>
              </a:rPr>
              <a:t>November 2025</a:t>
            </a:r>
            <a:r>
              <a:rPr b="0" i="0" lang="en-US" sz="2600" u="none" cap="none" strike="noStrike">
                <a:solidFill>
                  <a:srgbClr val="000000"/>
                </a:solidFill>
                <a:latin typeface="Calibri"/>
                <a:ea typeface="Calibri"/>
                <a:cs typeface="Calibri"/>
                <a:sym typeface="Calibri"/>
              </a:rPr>
              <a:t>.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1" i="0" lang="en-US" sz="2600" u="none" cap="none" strike="noStrike">
                <a:solidFill>
                  <a:srgbClr val="000000"/>
                </a:solidFill>
                <a:latin typeface="Calibri"/>
                <a:ea typeface="Calibri"/>
                <a:cs typeface="Calibri"/>
                <a:sym typeface="Calibri"/>
              </a:rPr>
              <a:t>Cessation </a:t>
            </a:r>
            <a:r>
              <a:rPr b="0" i="0" lang="en-US" sz="2600" u="none" cap="none" strike="noStrike">
                <a:solidFill>
                  <a:srgbClr val="000000"/>
                </a:solidFill>
                <a:latin typeface="Calibri"/>
                <a:ea typeface="Calibri"/>
                <a:cs typeface="Calibri"/>
                <a:sym typeface="Calibri"/>
              </a:rPr>
              <a:t>is expected from </a:t>
            </a:r>
            <a:r>
              <a:rPr b="1" i="0" lang="en-US" sz="2600" u="none" cap="none" strike="noStrike">
                <a:solidFill>
                  <a:srgbClr val="000000"/>
                </a:solidFill>
                <a:latin typeface="Calibri"/>
                <a:ea typeface="Calibri"/>
                <a:cs typeface="Calibri"/>
                <a:sym typeface="Calibri"/>
              </a:rPr>
              <a:t>mid April 2026</a:t>
            </a:r>
            <a:r>
              <a:rPr lang="en-US" sz="2600">
                <a:latin typeface="Calibri"/>
                <a:ea typeface="Calibri"/>
                <a:cs typeface="Calibri"/>
                <a:sym typeface="Calibri"/>
              </a:rPr>
              <a:t>.</a:t>
            </a:r>
            <a:endParaRPr sz="26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lang="en-US" sz="2600">
                <a:latin typeface="Calibri"/>
                <a:ea typeface="Calibri"/>
                <a:cs typeface="Calibri"/>
                <a:sym typeface="Calibri"/>
              </a:rPr>
              <a:t>The</a:t>
            </a:r>
            <a:r>
              <a:rPr b="0" i="0" lang="en-US" sz="2600" u="none" cap="none" strike="noStrike">
                <a:solidFill>
                  <a:srgbClr val="000000"/>
                </a:solidFill>
                <a:latin typeface="Calibri"/>
                <a:ea typeface="Calibri"/>
                <a:cs typeface="Calibri"/>
                <a:sym typeface="Calibri"/>
              </a:rPr>
              <a:t> </a:t>
            </a:r>
            <a:r>
              <a:rPr b="1" i="0" lang="en-US" sz="2600" u="none" cap="none" strike="noStrike">
                <a:solidFill>
                  <a:srgbClr val="000000"/>
                </a:solidFill>
                <a:latin typeface="Calibri"/>
                <a:ea typeface="Calibri"/>
                <a:cs typeface="Calibri"/>
                <a:sym typeface="Calibri"/>
              </a:rPr>
              <a:t>seasonal length</a:t>
            </a:r>
            <a:r>
              <a:rPr b="0" i="0" lang="en-US" sz="2600" u="none" cap="none" strike="noStrike">
                <a:solidFill>
                  <a:srgbClr val="000000"/>
                </a:solidFill>
                <a:latin typeface="Calibri"/>
                <a:ea typeface="Calibri"/>
                <a:cs typeface="Calibri"/>
                <a:sym typeface="Calibri"/>
              </a:rPr>
              <a:t>  between </a:t>
            </a:r>
            <a:r>
              <a:rPr b="1" i="0" lang="en-US" sz="2600" u="none" cap="none" strike="noStrike">
                <a:solidFill>
                  <a:srgbClr val="000000"/>
                </a:solidFill>
                <a:latin typeface="Calibri"/>
                <a:ea typeface="Calibri"/>
                <a:cs typeface="Calibri"/>
                <a:sym typeface="Calibri"/>
              </a:rPr>
              <a:t>130 and 140 days</a:t>
            </a:r>
            <a:r>
              <a:rPr b="0" i="0" lang="en-US" sz="2600" u="none" cap="none" strike="noStrike">
                <a:solidFill>
                  <a:srgbClr val="000000"/>
                </a:solidFill>
                <a:latin typeface="Calibri"/>
                <a:ea typeface="Calibri"/>
                <a:cs typeface="Calibri"/>
                <a:sym typeface="Calibri"/>
              </a:rPr>
              <a:t>. </a:t>
            </a:r>
            <a:endParaRPr b="0" i="0" sz="2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en-US" sz="2600" u="none" cap="none" strike="noStrike">
                <a:solidFill>
                  <a:srgbClr val="000000"/>
                </a:solidFill>
                <a:latin typeface="Calibri"/>
                <a:ea typeface="Calibri"/>
                <a:cs typeface="Calibri"/>
                <a:sym typeface="Calibri"/>
              </a:rPr>
              <a:t>A </a:t>
            </a:r>
            <a:r>
              <a:rPr b="1" i="0" lang="en-US" sz="2600" u="none" cap="none" strike="noStrike">
                <a:solidFill>
                  <a:srgbClr val="000000"/>
                </a:solidFill>
                <a:latin typeface="Calibri"/>
                <a:ea typeface="Calibri"/>
                <a:cs typeface="Calibri"/>
                <a:sym typeface="Calibri"/>
              </a:rPr>
              <a:t>dry spell</a:t>
            </a:r>
            <a:r>
              <a:rPr b="0" i="0" lang="en-US" sz="2600" u="none" cap="none" strike="noStrike">
                <a:solidFill>
                  <a:srgbClr val="000000"/>
                </a:solidFill>
                <a:latin typeface="Calibri"/>
                <a:ea typeface="Calibri"/>
                <a:cs typeface="Calibri"/>
                <a:sym typeface="Calibri"/>
              </a:rPr>
              <a:t> of about</a:t>
            </a:r>
            <a:r>
              <a:rPr b="1" i="0" lang="en-US" sz="2600" u="none" cap="none" strike="noStrike">
                <a:solidFill>
                  <a:srgbClr val="000000"/>
                </a:solidFill>
                <a:latin typeface="Calibri"/>
                <a:ea typeface="Calibri"/>
                <a:cs typeface="Calibri"/>
                <a:sym typeface="Calibri"/>
              </a:rPr>
              <a:t> seven days</a:t>
            </a:r>
            <a:r>
              <a:rPr b="0" i="0" lang="en-US" sz="2600" u="none" cap="none" strike="noStrike">
                <a:solidFill>
                  <a:srgbClr val="000000"/>
                </a:solidFill>
                <a:latin typeface="Calibri"/>
                <a:ea typeface="Calibri"/>
                <a:cs typeface="Calibri"/>
                <a:sym typeface="Calibri"/>
              </a:rPr>
              <a:t> is possible in January and February 2026</a:t>
            </a:r>
            <a:endParaRPr b="0" i="0" sz="2600" u="none" cap="none" strike="noStrike">
              <a:solidFill>
                <a:srgbClr val="000000"/>
              </a:solidFill>
              <a:latin typeface="Calibri"/>
              <a:ea typeface="Calibri"/>
              <a:cs typeface="Calibri"/>
              <a:sym typeface="Calibri"/>
            </a:endParaRPr>
          </a:p>
        </p:txBody>
      </p:sp>
      <p:sp>
        <p:nvSpPr>
          <p:cNvPr id="74" name="Google Shape;74;p1"/>
          <p:cNvSpPr txBox="1"/>
          <p:nvPr/>
        </p:nvSpPr>
        <p:spPr>
          <a:xfrm>
            <a:off x="2501900" y="760413"/>
            <a:ext cx="16302000" cy="6465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chemeClr val="dk1"/>
                </a:solidFill>
                <a:latin typeface="Garamond"/>
                <a:ea typeface="Garamond"/>
                <a:cs typeface="Garamond"/>
                <a:sym typeface="Garamond"/>
              </a:rPr>
              <a:t>MINISTRY OF NATURAL RESOURCES AND CLIMATE CHANGE</a:t>
            </a:r>
            <a:endParaRPr b="1" i="0" sz="3600" u="none" cap="none" strike="noStrike">
              <a:solidFill>
                <a:schemeClr val="dk1"/>
              </a:solidFill>
              <a:latin typeface="Garamond"/>
              <a:ea typeface="Garamond"/>
              <a:cs typeface="Garamond"/>
              <a:sym typeface="Garamond"/>
            </a:endParaRPr>
          </a:p>
        </p:txBody>
      </p:sp>
      <p:pic>
        <p:nvPicPr>
          <p:cNvPr id="75" name="Google Shape;75;p1"/>
          <p:cNvPicPr preferRelativeResize="0"/>
          <p:nvPr/>
        </p:nvPicPr>
        <p:blipFill rotWithShape="1">
          <a:blip r:embed="rId3">
            <a:alphaModFix/>
          </a:blip>
          <a:srcRect b="0" l="0" r="0" t="0"/>
          <a:stretch/>
        </p:blipFill>
        <p:spPr>
          <a:xfrm>
            <a:off x="1081088" y="542925"/>
            <a:ext cx="1531937" cy="1581150"/>
          </a:xfrm>
          <a:prstGeom prst="rect">
            <a:avLst/>
          </a:prstGeom>
          <a:noFill/>
          <a:ln>
            <a:noFill/>
          </a:ln>
        </p:spPr>
      </p:pic>
      <p:pic>
        <p:nvPicPr>
          <p:cNvPr id="76" name="Google Shape;76;p1"/>
          <p:cNvPicPr preferRelativeResize="0"/>
          <p:nvPr/>
        </p:nvPicPr>
        <p:blipFill rotWithShape="1">
          <a:blip r:embed="rId4">
            <a:alphaModFix/>
          </a:blip>
          <a:srcRect b="0" l="0" r="0" t="0"/>
          <a:stretch/>
        </p:blipFill>
        <p:spPr>
          <a:xfrm>
            <a:off x="19045238" y="615950"/>
            <a:ext cx="1346200" cy="1376363"/>
          </a:xfrm>
          <a:prstGeom prst="rect">
            <a:avLst/>
          </a:prstGeom>
          <a:noFill/>
          <a:ln>
            <a:noFill/>
          </a:ln>
        </p:spPr>
      </p:pic>
      <p:sp>
        <p:nvSpPr>
          <p:cNvPr id="77" name="Google Shape;77;p1"/>
          <p:cNvSpPr txBox="1"/>
          <p:nvPr/>
        </p:nvSpPr>
        <p:spPr>
          <a:xfrm>
            <a:off x="2717800" y="1216025"/>
            <a:ext cx="15870238" cy="1052513"/>
          </a:xfrm>
          <a:prstGeom prst="rect">
            <a:avLst/>
          </a:prstGeom>
          <a:noFill/>
          <a:ln>
            <a:noFill/>
          </a:ln>
        </p:spPr>
        <p:txBody>
          <a:bodyPr anchorCtr="0" anchor="ctr" bIns="307475" lIns="122975" spcFirstLastPara="1" rIns="122975" wrap="square" tIns="307475">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FF0000"/>
                </a:solidFill>
                <a:latin typeface="Garamond"/>
                <a:ea typeface="Garamond"/>
                <a:cs typeface="Garamond"/>
                <a:sym typeface="Garamond"/>
              </a:rPr>
              <a:t>DEPARTMENT OF CLIMATE CHANGE AND METEOROLOGICAL SERVICES</a:t>
            </a:r>
            <a:endParaRPr b="0" i="0" sz="1400" u="none" cap="none" strike="noStrike">
              <a:solidFill>
                <a:srgbClr val="000000"/>
              </a:solidFill>
              <a:latin typeface="Arial"/>
              <a:ea typeface="Arial"/>
              <a:cs typeface="Arial"/>
              <a:sym typeface="Arial"/>
            </a:endParaRPr>
          </a:p>
        </p:txBody>
      </p:sp>
      <p:sp>
        <p:nvSpPr>
          <p:cNvPr id="78" name="Google Shape;78;p1"/>
          <p:cNvSpPr txBox="1"/>
          <p:nvPr/>
        </p:nvSpPr>
        <p:spPr>
          <a:xfrm>
            <a:off x="899319" y="1838325"/>
            <a:ext cx="19507200" cy="1092200"/>
          </a:xfrm>
          <a:prstGeom prst="rect">
            <a:avLst/>
          </a:prstGeom>
          <a:noFill/>
          <a:ln>
            <a:noFill/>
          </a:ln>
        </p:spPr>
        <p:txBody>
          <a:bodyPr anchorCtr="0" anchor="ctr" bIns="122975" lIns="122975" spcFirstLastPara="1" rIns="122975" wrap="square" tIns="12297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0B050"/>
                </a:solidFill>
                <a:latin typeface="Garamond"/>
                <a:ea typeface="Garamond"/>
                <a:cs typeface="Garamond"/>
                <a:sym typeface="Garamond"/>
              </a:rPr>
              <a:t>BLANTYRE DISTRICT DOWNSCALED SEASONAL FORECAST, 2025-2026</a:t>
            </a:r>
            <a:endParaRPr b="0" i="0" sz="2800" u="none" cap="none" strike="noStrike">
              <a:solidFill>
                <a:srgbClr val="00B050"/>
              </a:solidFill>
              <a:latin typeface="Garamond"/>
              <a:ea typeface="Garamond"/>
              <a:cs typeface="Garamond"/>
              <a:sym typeface="Garamond"/>
            </a:endParaRPr>
          </a:p>
        </p:txBody>
      </p:sp>
      <p:sp>
        <p:nvSpPr>
          <p:cNvPr id="79" name="Google Shape;79;p1"/>
          <p:cNvSpPr txBox="1"/>
          <p:nvPr/>
        </p:nvSpPr>
        <p:spPr>
          <a:xfrm>
            <a:off x="5455920" y="6795770"/>
            <a:ext cx="4598670" cy="3529965"/>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Font typeface="Arial"/>
              <a:buNone/>
            </a:pPr>
            <a:r>
              <a:rPr lang="en-US" sz="2700">
                <a:solidFill>
                  <a:schemeClr val="dk1"/>
                </a:solidFill>
                <a:latin typeface="Calibri"/>
                <a:ea typeface="Calibri"/>
                <a:cs typeface="Calibri"/>
                <a:sym typeface="Calibri"/>
              </a:rPr>
              <a:t>October is expected to be hot and dry with a chance of Chizimalupya rains. These rains may be accompanied by lightning and gusty winds.</a:t>
            </a:r>
            <a:endParaRPr sz="2700">
              <a:solidFill>
                <a:schemeClr val="dk1"/>
              </a:solidFill>
            </a:endParaRPr>
          </a:p>
          <a:p>
            <a:pPr indent="0" lvl="0" marL="0" marR="0" rtl="0" algn="just">
              <a:lnSpc>
                <a:spcPct val="100000"/>
              </a:lnSpc>
              <a:spcBef>
                <a:spcPts val="0"/>
              </a:spcBef>
              <a:spcAft>
                <a:spcPts val="0"/>
              </a:spcAft>
              <a:buClr>
                <a:srgbClr val="000000"/>
              </a:buClr>
              <a:buSzPts val="2600"/>
              <a:buFont typeface="Arial"/>
              <a:buNone/>
            </a:pPr>
            <a:r>
              <a:t/>
            </a:r>
            <a:endParaRPr sz="2700">
              <a:solidFill>
                <a:schemeClr val="dk1"/>
              </a:solidFill>
              <a:latin typeface="Calibri"/>
              <a:ea typeface="Calibri"/>
              <a:cs typeface="Calibri"/>
              <a:sym typeface="Calibri"/>
            </a:endParaRPr>
          </a:p>
        </p:txBody>
      </p:sp>
      <p:sp>
        <p:nvSpPr>
          <p:cNvPr id="80" name="Google Shape;80;p1"/>
          <p:cNvSpPr txBox="1"/>
          <p:nvPr/>
        </p:nvSpPr>
        <p:spPr>
          <a:xfrm>
            <a:off x="11143712" y="24101925"/>
            <a:ext cx="9220200" cy="7389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 table and figure below show monthly rainfall distribution for the season with a normal band in grey.</a:t>
            </a:r>
            <a:endParaRPr b="0" i="0" sz="1400" u="none" cap="none" strike="noStrike">
              <a:solidFill>
                <a:schemeClr val="dk1"/>
              </a:solidFill>
              <a:latin typeface="Calibri"/>
              <a:ea typeface="Calibri"/>
              <a:cs typeface="Calibri"/>
              <a:sym typeface="Calibri"/>
            </a:endParaRPr>
          </a:p>
        </p:txBody>
      </p:sp>
      <p:grpSp>
        <p:nvGrpSpPr>
          <p:cNvPr id="81" name="Google Shape;81;p1"/>
          <p:cNvGrpSpPr/>
          <p:nvPr/>
        </p:nvGrpSpPr>
        <p:grpSpPr>
          <a:xfrm>
            <a:off x="100350" y="28205975"/>
            <a:ext cx="16141370" cy="1986101"/>
            <a:chOff x="-2572819" y="28311845"/>
            <a:chExt cx="16141370" cy="1986300"/>
          </a:xfrm>
        </p:grpSpPr>
        <p:sp>
          <p:nvSpPr>
            <p:cNvPr id="82" name="Google Shape;82;p1"/>
            <p:cNvSpPr txBox="1"/>
            <p:nvPr/>
          </p:nvSpPr>
          <p:spPr>
            <a:xfrm>
              <a:off x="5491651" y="28361662"/>
              <a:ext cx="8076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Times New Roman"/>
                  <a:ea typeface="Times New Roman"/>
                  <a:cs typeface="Times New Roman"/>
                  <a:sym typeface="Times New Roman"/>
                </a:rPr>
                <a:t>Produced and printed with support from:</a:t>
              </a:r>
              <a:endParaRPr b="0" i="0" sz="2400" u="none" cap="none" strike="noStrike">
                <a:solidFill>
                  <a:srgbClr val="000000"/>
                </a:solidFill>
                <a:latin typeface="Calibri"/>
                <a:ea typeface="Calibri"/>
                <a:cs typeface="Calibri"/>
                <a:sym typeface="Calibri"/>
              </a:endParaRPr>
            </a:p>
          </p:txBody>
        </p:sp>
        <p:sp>
          <p:nvSpPr>
            <p:cNvPr id="83" name="Google Shape;83;p1"/>
            <p:cNvSpPr txBox="1"/>
            <p:nvPr/>
          </p:nvSpPr>
          <p:spPr>
            <a:xfrm>
              <a:off x="-2572819" y="28311845"/>
              <a:ext cx="5826000" cy="1986300"/>
            </a:xfrm>
            <a:prstGeom prst="rect">
              <a:avLst/>
            </a:prstGeom>
            <a:noFill/>
            <a:ln>
              <a:noFill/>
            </a:ln>
          </p:spPr>
          <p:txBody>
            <a:bodyPr anchorCtr="0" anchor="t" bIns="30725" lIns="61475" spcFirstLastPara="1" rIns="61475" wrap="square" tIns="307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000000"/>
                  </a:solidFill>
                  <a:latin typeface="Times New Roman"/>
                  <a:ea typeface="Times New Roman"/>
                  <a:cs typeface="Times New Roman"/>
                  <a:sym typeface="Times New Roman"/>
                </a:rPr>
                <a:t>The forecast will be updated in December 2024</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000000"/>
                  </a:solidFill>
                  <a:latin typeface="Times New Roman"/>
                  <a:ea typeface="Times New Roman"/>
                  <a:cs typeface="Times New Roman"/>
                  <a:sym typeface="Times New Roman"/>
                </a:rPr>
                <a:t>For further information contact: </a:t>
              </a:r>
              <a:r>
                <a:rPr b="0" i="0" lang="en-US" sz="1700" u="none" cap="none" strike="noStrike">
                  <a:solidFill>
                    <a:srgbClr val="000000"/>
                  </a:solidFill>
                  <a:latin typeface="Libre Franklin"/>
                  <a:ea typeface="Libre Franklin"/>
                  <a:cs typeface="Libre Franklin"/>
                  <a:sym typeface="Libre Franklin"/>
                </a:rPr>
                <a:t>The Director of Climate Change and Meteorological Services, P.O. Box 1808,Blantyre.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900"/>
                <a:buFont typeface="Arial"/>
                <a:buNone/>
              </a:pPr>
              <a:r>
                <a:rPr b="0" i="0" lang="en-US" sz="1700" u="none" cap="none" strike="noStrike">
                  <a:solidFill>
                    <a:srgbClr val="000000"/>
                  </a:solidFill>
                  <a:latin typeface="Libre Franklin"/>
                  <a:ea typeface="Libre Franklin"/>
                  <a:cs typeface="Libre Franklin"/>
                  <a:sym typeface="Libre Franklin"/>
                </a:rPr>
                <a:t>Tel +265 1 82 47 12 / Cell: +</a:t>
              </a:r>
              <a:r>
                <a:rPr b="0" i="0" lang="en-US" sz="1600" u="none" cap="none" strike="noStrike">
                  <a:solidFill>
                    <a:srgbClr val="000000"/>
                  </a:solidFill>
                  <a:latin typeface="Libre Franklin"/>
                  <a:ea typeface="Libre Franklin"/>
                  <a:cs typeface="Libre Franklin"/>
                  <a:sym typeface="Libre Franklin"/>
                </a:rPr>
                <a:t>265 882 26 65 79</a:t>
              </a:r>
              <a:r>
                <a:rPr b="0" i="0" lang="en-US" sz="1100" u="none" cap="none" strike="noStrike">
                  <a:solidFill>
                    <a:srgbClr val="000000"/>
                  </a:solidFill>
                  <a:latin typeface="Arial"/>
                  <a:ea typeface="Arial"/>
                  <a:cs typeface="Arial"/>
                  <a:sym typeface="Arial"/>
                </a:rPr>
                <a:t> </a:t>
              </a:r>
              <a:r>
                <a:rPr b="0" i="0" lang="en-US" sz="1700" u="none" cap="none" strike="noStrike">
                  <a:solidFill>
                    <a:srgbClr val="000000"/>
                  </a:solidFill>
                  <a:latin typeface="Libre Franklin"/>
                  <a:ea typeface="Libre Franklin"/>
                  <a:cs typeface="Libre Franklin"/>
                  <a:sym typeface="Libre Franklin"/>
                </a:rPr>
                <a:t>Email: </a:t>
              </a:r>
              <a:r>
                <a:rPr b="0" i="0" lang="en-US" sz="1700" u="sng" cap="none" strike="noStrike">
                  <a:solidFill>
                    <a:srgbClr val="000000"/>
                  </a:solidFill>
                  <a:latin typeface="Libre Franklin"/>
                  <a:ea typeface="Libre Franklin"/>
                  <a:cs typeface="Libre Franklin"/>
                  <a:sym typeface="Libre Franklin"/>
                  <a:hlinkClick r:id="rId5">
                    <a:extLst>
                      <a:ext uri="{A12FA001-AC4F-418D-AE19-62706E023703}">
                        <ahyp:hlinkClr val="tx"/>
                      </a:ext>
                    </a:extLst>
                  </a:hlinkClick>
                </a:rPr>
                <a:t>metdept@metmalawi.gov.mw</a:t>
              </a:r>
              <a:r>
                <a:rPr b="0" i="0" lang="en-US" sz="1700" u="none" cap="none" strike="noStrike">
                  <a:solidFill>
                    <a:srgbClr val="000000"/>
                  </a:solidFill>
                  <a:latin typeface="Libre Franklin"/>
                  <a:ea typeface="Libre Franklin"/>
                  <a:cs typeface="Libre Franklin"/>
                  <a:sym typeface="Libre Franklin"/>
                </a:rPr>
                <a:t> ;  Website: </a:t>
              </a:r>
              <a:r>
                <a:rPr b="0" i="0" lang="en-US" sz="1700" u="sng" cap="none" strike="noStrike">
                  <a:solidFill>
                    <a:srgbClr val="000000"/>
                  </a:solidFill>
                  <a:latin typeface="Libre Franklin"/>
                  <a:ea typeface="Libre Franklin"/>
                  <a:cs typeface="Libre Franklin"/>
                  <a:sym typeface="Libre Franklin"/>
                  <a:hlinkClick r:id="rId6">
                    <a:extLst>
                      <a:ext uri="{A12FA001-AC4F-418D-AE19-62706E023703}">
                        <ahyp:hlinkClr val="tx"/>
                      </a:ext>
                    </a:extLst>
                  </a:hlinkClick>
                </a:rPr>
                <a:t>www.metmalawi.gov.mw</a:t>
              </a:r>
              <a:r>
                <a:rPr b="0" i="0" lang="en-US" sz="1700" u="none" cap="none" strike="noStrike">
                  <a:solidFill>
                    <a:srgbClr val="000000"/>
                  </a:solidFill>
                  <a:latin typeface="Libre Franklin"/>
                  <a:ea typeface="Libre Franklin"/>
                  <a:cs typeface="Libre Franklin"/>
                  <a:sym typeface="Libre Franklin"/>
                </a:rPr>
                <a:t> </a:t>
              </a:r>
              <a:endParaRPr b="0" i="0" sz="1800" u="none" cap="none" strike="noStrike">
                <a:solidFill>
                  <a:srgbClr val="000000"/>
                </a:solidFill>
                <a:latin typeface="Times New Roman"/>
                <a:ea typeface="Times New Roman"/>
                <a:cs typeface="Times New Roman"/>
                <a:sym typeface="Times New Roman"/>
              </a:endParaRPr>
            </a:p>
          </p:txBody>
        </p:sp>
      </p:grpSp>
      <p:pic>
        <p:nvPicPr>
          <p:cNvPr descr="Screenshot 2025-08-26 172452" id="84" name="Google Shape;84;p1"/>
          <p:cNvPicPr preferRelativeResize="0"/>
          <p:nvPr/>
        </p:nvPicPr>
        <p:blipFill rotWithShape="1">
          <a:blip r:embed="rId7">
            <a:alphaModFix/>
          </a:blip>
          <a:srcRect b="0" l="0" r="0" t="0"/>
          <a:stretch/>
        </p:blipFill>
        <p:spPr>
          <a:xfrm>
            <a:off x="1369060" y="6884670"/>
            <a:ext cx="3878580" cy="4281170"/>
          </a:xfrm>
          <a:prstGeom prst="rect">
            <a:avLst/>
          </a:prstGeom>
          <a:noFill/>
          <a:ln>
            <a:noFill/>
          </a:ln>
        </p:spPr>
      </p:pic>
      <p:pic>
        <p:nvPicPr>
          <p:cNvPr descr="Screenshot 2025-08-26 173054" id="85" name="Google Shape;85;p1"/>
          <p:cNvPicPr preferRelativeResize="0"/>
          <p:nvPr/>
        </p:nvPicPr>
        <p:blipFill rotWithShape="1">
          <a:blip r:embed="rId8">
            <a:alphaModFix/>
          </a:blip>
          <a:srcRect b="0" l="0" r="0" t="0"/>
          <a:stretch/>
        </p:blipFill>
        <p:spPr>
          <a:xfrm>
            <a:off x="11392535" y="6667500"/>
            <a:ext cx="3802380" cy="4373245"/>
          </a:xfrm>
          <a:prstGeom prst="rect">
            <a:avLst/>
          </a:prstGeom>
          <a:noFill/>
          <a:ln>
            <a:noFill/>
          </a:ln>
        </p:spPr>
      </p:pic>
      <p:pic>
        <p:nvPicPr>
          <p:cNvPr descr="Screenshot 2025-08-26 173203" id="86" name="Google Shape;86;p1"/>
          <p:cNvPicPr preferRelativeResize="0"/>
          <p:nvPr/>
        </p:nvPicPr>
        <p:blipFill rotWithShape="1">
          <a:blip r:embed="rId9">
            <a:alphaModFix/>
          </a:blip>
          <a:srcRect b="0" l="0" r="0" t="0"/>
          <a:stretch/>
        </p:blipFill>
        <p:spPr>
          <a:xfrm>
            <a:off x="1334135" y="12214860"/>
            <a:ext cx="3745230" cy="4004945"/>
          </a:xfrm>
          <a:prstGeom prst="rect">
            <a:avLst/>
          </a:prstGeom>
          <a:noFill/>
          <a:ln>
            <a:noFill/>
          </a:ln>
        </p:spPr>
      </p:pic>
      <p:pic>
        <p:nvPicPr>
          <p:cNvPr descr="Screenshot 2025-08-26 173316" id="87" name="Google Shape;87;p1"/>
          <p:cNvPicPr preferRelativeResize="0"/>
          <p:nvPr/>
        </p:nvPicPr>
        <p:blipFill rotWithShape="1">
          <a:blip r:embed="rId10">
            <a:alphaModFix/>
          </a:blip>
          <a:srcRect b="0" l="0" r="0" t="0"/>
          <a:stretch/>
        </p:blipFill>
        <p:spPr>
          <a:xfrm>
            <a:off x="11392535" y="12214860"/>
            <a:ext cx="3948430" cy="4314825"/>
          </a:xfrm>
          <a:prstGeom prst="rect">
            <a:avLst/>
          </a:prstGeom>
          <a:noFill/>
          <a:ln>
            <a:noFill/>
          </a:ln>
        </p:spPr>
      </p:pic>
      <p:pic>
        <p:nvPicPr>
          <p:cNvPr descr="Screenshot 2025-08-26 173439" id="88" name="Google Shape;88;p1"/>
          <p:cNvPicPr preferRelativeResize="0"/>
          <p:nvPr/>
        </p:nvPicPr>
        <p:blipFill rotWithShape="1">
          <a:blip r:embed="rId11">
            <a:alphaModFix/>
          </a:blip>
          <a:srcRect b="0" l="0" r="0" t="0"/>
          <a:stretch/>
        </p:blipFill>
        <p:spPr>
          <a:xfrm>
            <a:off x="1502410" y="17548860"/>
            <a:ext cx="3745230" cy="3895090"/>
          </a:xfrm>
          <a:prstGeom prst="rect">
            <a:avLst/>
          </a:prstGeom>
          <a:noFill/>
          <a:ln>
            <a:noFill/>
          </a:ln>
        </p:spPr>
      </p:pic>
      <p:pic>
        <p:nvPicPr>
          <p:cNvPr descr="Screenshot 2025-08-26 173623" id="89" name="Google Shape;89;p1"/>
          <p:cNvPicPr preferRelativeResize="0"/>
          <p:nvPr/>
        </p:nvPicPr>
        <p:blipFill rotWithShape="1">
          <a:blip r:embed="rId12">
            <a:alphaModFix/>
          </a:blip>
          <a:srcRect b="0" l="0" r="0" t="0"/>
          <a:stretch/>
        </p:blipFill>
        <p:spPr>
          <a:xfrm>
            <a:off x="11583035" y="17543780"/>
            <a:ext cx="3757930" cy="4181475"/>
          </a:xfrm>
          <a:prstGeom prst="rect">
            <a:avLst/>
          </a:prstGeom>
          <a:noFill/>
          <a:ln>
            <a:noFill/>
          </a:ln>
        </p:spPr>
      </p:pic>
      <p:pic>
        <p:nvPicPr>
          <p:cNvPr descr="Screenshot 2025-08-26 173948" id="90" name="Google Shape;90;p1"/>
          <p:cNvPicPr preferRelativeResize="0"/>
          <p:nvPr/>
        </p:nvPicPr>
        <p:blipFill rotWithShape="1">
          <a:blip r:embed="rId13">
            <a:alphaModFix/>
          </a:blip>
          <a:srcRect b="0" l="0" r="0" t="0"/>
          <a:stretch/>
        </p:blipFill>
        <p:spPr>
          <a:xfrm>
            <a:off x="1537970" y="23036530"/>
            <a:ext cx="3541395" cy="4112895"/>
          </a:xfrm>
          <a:prstGeom prst="rect">
            <a:avLst/>
          </a:prstGeom>
          <a:noFill/>
          <a:ln>
            <a:noFill/>
          </a:ln>
        </p:spPr>
      </p:pic>
      <p:pic>
        <p:nvPicPr>
          <p:cNvPr descr="Screenshot 2025-08-28 142348" id="91" name="Google Shape;91;p1"/>
          <p:cNvPicPr preferRelativeResize="0"/>
          <p:nvPr/>
        </p:nvPicPr>
        <p:blipFill rotWithShape="1">
          <a:blip r:embed="rId14">
            <a:alphaModFix/>
          </a:blip>
          <a:srcRect b="0" l="0" r="0" t="0"/>
          <a:stretch/>
        </p:blipFill>
        <p:spPr>
          <a:xfrm>
            <a:off x="11143615" y="24841200"/>
            <a:ext cx="4747895" cy="2925445"/>
          </a:xfrm>
          <a:prstGeom prst="rect">
            <a:avLst/>
          </a:prstGeom>
          <a:noFill/>
          <a:ln>
            <a:noFill/>
          </a:ln>
        </p:spPr>
      </p:pic>
      <p:pic>
        <p:nvPicPr>
          <p:cNvPr descr="Screenshot 2025-08-28 142328" id="92" name="Google Shape;92;p1"/>
          <p:cNvPicPr preferRelativeResize="0"/>
          <p:nvPr/>
        </p:nvPicPr>
        <p:blipFill rotWithShape="1">
          <a:blip r:embed="rId15">
            <a:alphaModFix/>
          </a:blip>
          <a:srcRect b="0" l="0" r="0" t="0"/>
          <a:stretch/>
        </p:blipFill>
        <p:spPr>
          <a:xfrm>
            <a:off x="15892145" y="24839930"/>
            <a:ext cx="4774565" cy="3190875"/>
          </a:xfrm>
          <a:prstGeom prst="rect">
            <a:avLst/>
          </a:prstGeom>
          <a:noFill/>
          <a:ln>
            <a:noFill/>
          </a:ln>
        </p:spPr>
      </p:pic>
      <p:pic>
        <p:nvPicPr>
          <p:cNvPr id="93" name="Google Shape;93;p1"/>
          <p:cNvPicPr preferRelativeResize="0"/>
          <p:nvPr/>
        </p:nvPicPr>
        <p:blipFill>
          <a:blip r:embed="rId16">
            <a:alphaModFix/>
          </a:blip>
          <a:stretch>
            <a:fillRect/>
          </a:stretch>
        </p:blipFill>
        <p:spPr>
          <a:xfrm>
            <a:off x="7818188" y="28858800"/>
            <a:ext cx="12820650" cy="1114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2025-08-27T10:55:00Z</dcterms:created>
  <dc:creator>HP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F5D404A46AA1434D83819E3773719114_12</vt:lpwstr>
  </property>
  <property fmtid="{D5CDD505-2E9C-101B-9397-08002B2CF9AE}" pid="3" name="KSOProductBuildVer">
    <vt:lpwstr>1033-12.2.0.21931</vt:lpwstr>
  </property>
</Properties>
</file>