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Lst>
  <p:sldSz cy="30267275" cx="21305825"/>
  <p:notesSz cx="7004050" cy="9290050"/>
  <p:embeddedFontLst>
    <p:embeddedFont>
      <p:font typeface="Libre Franklin"/>
      <p:regular r:id="rId8"/>
      <p:bold r:id="rId9"/>
      <p:italic r:id="rId10"/>
      <p:boldItalic r:id="rId11"/>
    </p:embeddedFont>
    <p:embeddedFont>
      <p:font typeface="Garamond"/>
      <p:regular r:id="rId12"/>
      <p:bold r:id="rId13"/>
      <p:italic r:id="rId14"/>
      <p:boldItalic r:id="rId15"/>
    </p:embeddedFon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000000"/>
          </p15:clr>
        </p15:guide>
        <p15:guide id="2" pos="7027">
          <p15:clr>
            <a:srgbClr val="000000"/>
          </p15:clr>
        </p15:guide>
      </p15:sldGuideLst>
    </p:ext>
    <p:ext uri="GoogleSlidesCustomDataVersion2">
      <go:slidesCustomData xmlns:go="http://customooxmlschemas.google.com/" r:id="rId20" roundtripDataSignature="AMtx7mgYGpgLascoQ2RvyokjIEJBIpB2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LibreFranklin-boldItalic.fntdata"/><Relationship Id="rId10" Type="http://schemas.openxmlformats.org/officeDocument/2006/relationships/font" Target="fonts/LibreFranklin-italic.fntdata"/><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bold.fntdata"/><Relationship Id="rId15" Type="http://schemas.openxmlformats.org/officeDocument/2006/relationships/font" Target="fonts/Garamond-boldItalic.fntdata"/><Relationship Id="rId14" Type="http://schemas.openxmlformats.org/officeDocument/2006/relationships/font" Target="fonts/Garamond-italic.fntdata"/><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slideMaster" Target="slideMasters/slideMaster2.xml"/><Relationship Id="rId19" Type="http://schemas.openxmlformats.org/officeDocument/2006/relationships/font" Target="fonts/CenturyGothic-boldItalic.fntdata"/><Relationship Id="rId6" Type="http://schemas.openxmlformats.org/officeDocument/2006/relationships/notesMaster" Target="notesMasters/notesMaster1.xml"/><Relationship Id="rId18"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67162" y="0"/>
            <a:ext cx="3035300"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276475" y="696912"/>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7" y="4413250"/>
            <a:ext cx="5603875" cy="41798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3325"/>
            <a:ext cx="3035300" cy="4651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67162" y="8823325"/>
            <a:ext cx="3035300"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 name="Google Shape;43;p1:notes"/>
          <p:cNvSpPr txBox="1"/>
          <p:nvPr>
            <p:ph idx="1" type="body"/>
          </p:nvPr>
        </p:nvSpPr>
        <p:spPr>
          <a:xfrm>
            <a:off x="700087" y="4413250"/>
            <a:ext cx="5603875" cy="41798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p1:notes"/>
          <p:cNvSpPr txBox="1"/>
          <p:nvPr/>
        </p:nvSpPr>
        <p:spPr>
          <a:xfrm>
            <a:off x="3967162" y="8823325"/>
            <a:ext cx="3035300"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3"/>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5"/>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 name="Google Shape;37;p5"/>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5"/>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20713700" y="0"/>
            <a:ext cx="592137" cy="30267275"/>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1" name="Google Shape;11;p2"/>
          <p:cNvSpPr txBox="1"/>
          <p:nvPr/>
        </p:nvSpPr>
        <p:spPr>
          <a:xfrm>
            <a:off x="0" y="0"/>
            <a:ext cx="592137" cy="30267275"/>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2" name="Google Shape;12;p2"/>
          <p:cNvSpPr txBox="1"/>
          <p:nvPr/>
        </p:nvSpPr>
        <p:spPr>
          <a:xfrm>
            <a:off x="0" y="0"/>
            <a:ext cx="21305837" cy="3783012"/>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3" name="Google Shape;13;p2"/>
          <p:cNvSpPr txBox="1"/>
          <p:nvPr/>
        </p:nvSpPr>
        <p:spPr>
          <a:xfrm>
            <a:off x="0" y="27981275"/>
            <a:ext cx="21305837" cy="2286000"/>
          </a:xfrm>
          <a:prstGeom prst="rect">
            <a:avLst/>
          </a:prstGeom>
          <a:solidFill>
            <a:srgbClr val="B9CDE5"/>
          </a:solid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4" name="Google Shape;14;p2"/>
          <p:cNvSpPr txBox="1"/>
          <p:nvPr/>
        </p:nvSpPr>
        <p:spPr>
          <a:xfrm>
            <a:off x="-8877300" y="0"/>
            <a:ext cx="8285162" cy="30267275"/>
          </a:xfrm>
          <a:prstGeom prst="rect">
            <a:avLst/>
          </a:prstGeom>
          <a:solidFill>
            <a:srgbClr val="D9D9D9"/>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Placeholders:</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Image Quality:</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1600"/>
              </a:spcBef>
              <a:spcAft>
                <a:spcPts val="0"/>
              </a:spcAft>
              <a:buClr>
                <a:srgbClr val="7F7F7F"/>
              </a:buClr>
              <a:buSzPts val="3100"/>
              <a:buFont typeface="Calibri"/>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15" name="Google Shape;15;p2"/>
          <p:cNvGrpSpPr/>
          <p:nvPr/>
        </p:nvGrpSpPr>
        <p:grpSpPr>
          <a:xfrm>
            <a:off x="21897975" y="0"/>
            <a:ext cx="8285162" cy="30267275"/>
            <a:chOff x="33832800" y="0"/>
            <a:chExt cx="12801600" cy="43891200"/>
          </a:xfrm>
        </p:grpSpPr>
        <p:sp>
          <p:nvSpPr>
            <p:cNvPr id="16" name="Google Shape;16;p2"/>
            <p:cNvSpPr txBox="1"/>
            <p:nvPr/>
          </p:nvSpPr>
          <p:spPr>
            <a:xfrm>
              <a:off x="33832800" y="0"/>
              <a:ext cx="12801600" cy="43891200"/>
            </a:xfrm>
            <a:prstGeom prst="rect">
              <a:avLst/>
            </a:prstGeom>
            <a:solidFill>
              <a:srgbClr val="D9D9D9"/>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Printing Your Poster:</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US and Canada:  1-800-790-4001</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3100"/>
                <a:buFont typeface="Calibri"/>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17" name="Google Shape;17;p2"/>
            <p:cNvPicPr preferRelativeResize="0"/>
            <p:nvPr/>
          </p:nvPicPr>
          <p:blipFill rotWithShape="1">
            <a:blip r:embed="rId1">
              <a:alphaModFix/>
            </a:blip>
            <a:srcRect b="0" l="0" r="0" t="0"/>
            <a:stretch/>
          </p:blipFill>
          <p:spPr>
            <a:xfrm>
              <a:off x="34281342" y="8425085"/>
              <a:ext cx="11904515" cy="10246926"/>
            </a:xfrm>
            <a:prstGeom prst="rect">
              <a:avLst/>
            </a:prstGeom>
            <a:noFill/>
            <a:ln>
              <a:noFill/>
            </a:ln>
          </p:spPr>
        </p:pic>
      </p:grpSp>
      <p:pic>
        <p:nvPicPr>
          <p:cNvPr id="18" name="Google Shape;18;p2"/>
          <p:cNvPicPr preferRelativeResize="0"/>
          <p:nvPr/>
        </p:nvPicPr>
        <p:blipFill rotWithShape="1">
          <a:blip r:embed="rId2">
            <a:alphaModFix/>
          </a:blip>
          <a:srcRect b="0" l="0" r="0" t="0"/>
          <a:stretch/>
        </p:blipFill>
        <p:spPr>
          <a:xfrm>
            <a:off x="17465675" y="30062487"/>
            <a:ext cx="3729037" cy="131762"/>
          </a:xfrm>
          <a:prstGeom prst="rect">
            <a:avLst/>
          </a:prstGeom>
          <a:noFill/>
          <a:ln>
            <a:noFill/>
          </a:ln>
        </p:spPr>
      </p:pic>
      <p:sp>
        <p:nvSpPr>
          <p:cNvPr id="19" name="Google Shape;19;p2"/>
          <p:cNvSpPr txBox="1"/>
          <p:nvPr/>
        </p:nvSpPr>
        <p:spPr>
          <a:xfrm>
            <a:off x="0" y="0"/>
            <a:ext cx="21305837" cy="4313237"/>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20" name="Google Shape;20;p2"/>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9pPr>
          </a:lstStyle>
          <a:p/>
        </p:txBody>
      </p:sp>
      <p:sp>
        <p:nvSpPr>
          <p:cNvPr id="21" name="Google Shape;21;p2"/>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2" name="Google Shape;22;p2"/>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23" name="Google Shape;23;p2"/>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24" name="Google Shape;24;p2"/>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9pPr>
          </a:lstStyle>
          <a:p/>
        </p:txBody>
      </p:sp>
      <p:sp>
        <p:nvSpPr>
          <p:cNvPr id="31" name="Google Shape;31;p4"/>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33" name="Google Shape;33;p4"/>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34" name="Google Shape;34;p4"/>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7.png"/><Relationship Id="rId13" Type="http://schemas.openxmlformats.org/officeDocument/2006/relationships/image" Target="../media/image12.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0.png"/><Relationship Id="rId15" Type="http://schemas.openxmlformats.org/officeDocument/2006/relationships/image" Target="../media/image8.png"/><Relationship Id="rId14" Type="http://schemas.openxmlformats.org/officeDocument/2006/relationships/image" Target="../media/image5.png"/><Relationship Id="rId16" Type="http://schemas.openxmlformats.org/officeDocument/2006/relationships/image" Target="../media/image4.png"/><Relationship Id="rId5" Type="http://schemas.openxmlformats.org/officeDocument/2006/relationships/hyperlink" Target="mailto:metdept@metmalawi.gov.mw" TargetMode="External"/><Relationship Id="rId6" Type="http://schemas.openxmlformats.org/officeDocument/2006/relationships/hyperlink" Target="http://www.metmalawi.gov.mw/" TargetMode="External"/><Relationship Id="rId7" Type="http://schemas.openxmlformats.org/officeDocument/2006/relationships/image" Target="../media/image13.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grpSp>
        <p:nvGrpSpPr>
          <p:cNvPr id="46" name="Google Shape;46;p1"/>
          <p:cNvGrpSpPr/>
          <p:nvPr/>
        </p:nvGrpSpPr>
        <p:grpSpPr>
          <a:xfrm>
            <a:off x="752475" y="2921000"/>
            <a:ext cx="19680237" cy="2508250"/>
            <a:chOff x="1183658" y="4899056"/>
            <a:chExt cx="5749023" cy="3600035"/>
          </a:xfrm>
        </p:grpSpPr>
        <p:sp>
          <p:nvSpPr>
            <p:cNvPr id="47" name="Google Shape;47;p1"/>
            <p:cNvSpPr txBox="1"/>
            <p:nvPr/>
          </p:nvSpPr>
          <p:spPr>
            <a:xfrm>
              <a:off x="1184122" y="5630457"/>
              <a:ext cx="5748559" cy="2868634"/>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91425" wrap="square" tIns="122975">
              <a:noAutofit/>
            </a:bodyPr>
            <a:lstStyle/>
            <a:p>
              <a:pPr indent="0" lvl="0" marL="127000" marR="0" rtl="0" algn="just">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The 2025/2026 rainfall season is likely to be partly influenced by Neutral El Nino Southern Oscillation conditions in the tropical Pacific Ocean among other factors.</a:t>
              </a:r>
              <a:endParaRPr/>
            </a:p>
            <a:p>
              <a:pPr indent="0" lvl="0" marL="127000" marR="0" rtl="0" algn="just">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Ntchisi District is expected to receive generally </a:t>
              </a:r>
              <a:r>
                <a:rPr b="1" i="0" lang="en-US" sz="2800" u="none" cap="none" strike="noStrike">
                  <a:solidFill>
                    <a:schemeClr val="dk1"/>
                  </a:solidFill>
                  <a:latin typeface="Calibri"/>
                  <a:ea typeface="Calibri"/>
                  <a:cs typeface="Calibri"/>
                  <a:sym typeface="Calibri"/>
                </a:rPr>
                <a:t>normal to above normal </a:t>
              </a:r>
              <a:r>
                <a:rPr b="0" i="0" lang="en-US" sz="2800" u="none" cap="none" strike="noStrike">
                  <a:solidFill>
                    <a:schemeClr val="dk1"/>
                  </a:solidFill>
                  <a:latin typeface="Calibri"/>
                  <a:ea typeface="Calibri"/>
                  <a:cs typeface="Calibri"/>
                  <a:sym typeface="Calibri"/>
                </a:rPr>
                <a:t>rainfall amounts</a:t>
              </a:r>
              <a:r>
                <a:rPr b="1" i="0" lang="en-US" sz="28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during the 2025/2026 rainfall season. </a:t>
              </a:r>
              <a:endParaRPr b="0" i="0" sz="2800" u="none" cap="none" strike="noStrike">
                <a:solidFill>
                  <a:schemeClr val="dk1"/>
                </a:solidFill>
                <a:latin typeface="Libre Franklin"/>
                <a:ea typeface="Libre Franklin"/>
                <a:cs typeface="Libre Franklin"/>
                <a:sym typeface="Libre Franklin"/>
              </a:endParaRPr>
            </a:p>
          </p:txBody>
        </p:sp>
        <p:sp>
          <p:nvSpPr>
            <p:cNvPr id="48" name="Google Shape;48;p1"/>
            <p:cNvSpPr txBox="1"/>
            <p:nvPr/>
          </p:nvSpPr>
          <p:spPr>
            <a:xfrm>
              <a:off x="1183658" y="4899056"/>
              <a:ext cx="5749023" cy="731400"/>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OVERVIEW OF 2025/2026 RAINFALL SEASON</a:t>
              </a:r>
              <a:r>
                <a:rPr b="1" i="0" lang="en-US" sz="4000" u="none" cap="none" strike="noStrike">
                  <a:solidFill>
                    <a:srgbClr val="EBF1DE"/>
                  </a:solidFill>
                  <a:latin typeface="Garamond"/>
                  <a:ea typeface="Garamond"/>
                  <a:cs typeface="Garamond"/>
                  <a:sym typeface="Garamond"/>
                </a:rPr>
                <a:t> </a:t>
              </a:r>
              <a:endParaRPr b="0" i="0" sz="1400" u="none" cap="none" strike="noStrike">
                <a:solidFill>
                  <a:srgbClr val="000000"/>
                </a:solidFill>
                <a:latin typeface="Arial"/>
                <a:ea typeface="Arial"/>
                <a:cs typeface="Arial"/>
                <a:sym typeface="Arial"/>
              </a:endParaRPr>
            </a:p>
          </p:txBody>
        </p:sp>
      </p:grpSp>
      <p:grpSp>
        <p:nvGrpSpPr>
          <p:cNvPr id="49" name="Google Shape;49;p1"/>
          <p:cNvGrpSpPr/>
          <p:nvPr/>
        </p:nvGrpSpPr>
        <p:grpSpPr>
          <a:xfrm>
            <a:off x="758825" y="5730875"/>
            <a:ext cx="9424987" cy="5335532"/>
            <a:chOff x="892123" y="7056540"/>
            <a:chExt cx="8875192" cy="5561076"/>
          </a:xfrm>
        </p:grpSpPr>
        <p:grpSp>
          <p:nvGrpSpPr>
            <p:cNvPr id="50" name="Google Shape;50;p1"/>
            <p:cNvGrpSpPr/>
            <p:nvPr/>
          </p:nvGrpSpPr>
          <p:grpSpPr>
            <a:xfrm>
              <a:off x="892123" y="7056540"/>
              <a:ext cx="8875192" cy="5438692"/>
              <a:chOff x="1179434" y="13276694"/>
              <a:chExt cx="5696835" cy="6319515"/>
            </a:xfrm>
          </p:grpSpPr>
          <p:sp>
            <p:nvSpPr>
              <p:cNvPr id="51" name="Google Shape;51;p1"/>
              <p:cNvSpPr txBox="1"/>
              <p:nvPr/>
            </p:nvSpPr>
            <p:spPr>
              <a:xfrm>
                <a:off x="1183658" y="13276694"/>
                <a:ext cx="5692611" cy="66438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October 2025</a:t>
                </a:r>
                <a:endParaRPr b="0" i="0" sz="1400" u="none" cap="none" strike="noStrike">
                  <a:solidFill>
                    <a:srgbClr val="000000"/>
                  </a:solidFill>
                  <a:latin typeface="Arial"/>
                  <a:ea typeface="Arial"/>
                  <a:cs typeface="Arial"/>
                  <a:sym typeface="Arial"/>
                </a:endParaRPr>
              </a:p>
            </p:txBody>
          </p:sp>
          <p:sp>
            <p:nvSpPr>
              <p:cNvPr id="52" name="Google Shape;52;p1"/>
              <p:cNvSpPr txBox="1"/>
              <p:nvPr/>
            </p:nvSpPr>
            <p:spPr>
              <a:xfrm>
                <a:off x="1179434" y="13948930"/>
                <a:ext cx="5692610" cy="5647279"/>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53" name="Google Shape;53;p1"/>
            <p:cNvSpPr txBox="1"/>
            <p:nvPr/>
          </p:nvSpPr>
          <p:spPr>
            <a:xfrm>
              <a:off x="5237252" y="7932816"/>
              <a:ext cx="4473000" cy="4684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During this month, certain areas of Ntchisi District may record rainfall amounts below 50 mm, while the greater part of the district is expected to remain predominantly dry with no significant precipitation. </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In addition, strong and gusty winds are anticipated during this period.</a:t>
              </a:r>
              <a:endParaRPr i="0" sz="2600" u="none" cap="none" strike="noStrike">
                <a:solidFill>
                  <a:schemeClr val="dk1"/>
                </a:solidFill>
                <a:latin typeface="Calibri"/>
                <a:ea typeface="Calibri"/>
                <a:cs typeface="Calibri"/>
                <a:sym typeface="Calibri"/>
              </a:endParaRPr>
            </a:p>
          </p:txBody>
        </p:sp>
      </p:grpSp>
      <p:grpSp>
        <p:nvGrpSpPr>
          <p:cNvPr id="54" name="Google Shape;54;p1"/>
          <p:cNvGrpSpPr/>
          <p:nvPr/>
        </p:nvGrpSpPr>
        <p:grpSpPr>
          <a:xfrm>
            <a:off x="744537" y="11283948"/>
            <a:ext cx="9418637" cy="6955431"/>
            <a:chOff x="898701" y="7056569"/>
            <a:chExt cx="9418908" cy="6955545"/>
          </a:xfrm>
        </p:grpSpPr>
        <p:grpSp>
          <p:nvGrpSpPr>
            <p:cNvPr id="55" name="Google Shape;55;p1"/>
            <p:cNvGrpSpPr/>
            <p:nvPr/>
          </p:nvGrpSpPr>
          <p:grpSpPr>
            <a:xfrm>
              <a:off x="898701" y="7056569"/>
              <a:ext cx="9418908" cy="5205497"/>
              <a:chOff x="1183657" y="13276694"/>
              <a:chExt cx="6045836" cy="6048541"/>
            </a:xfrm>
          </p:grpSpPr>
          <p:sp>
            <p:nvSpPr>
              <p:cNvPr id="56" name="Google Shape;56;p1"/>
              <p:cNvSpPr txBox="1"/>
              <p:nvPr/>
            </p:nvSpPr>
            <p:spPr>
              <a:xfrm>
                <a:off x="1183658" y="13276694"/>
                <a:ext cx="6045835" cy="637582"/>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December 2025</a:t>
                </a:r>
                <a:endParaRPr b="0" i="0" sz="1400" u="none" cap="none" strike="noStrike">
                  <a:solidFill>
                    <a:srgbClr val="000000"/>
                  </a:solidFill>
                  <a:latin typeface="Arial"/>
                  <a:ea typeface="Arial"/>
                  <a:cs typeface="Arial"/>
                  <a:sym typeface="Arial"/>
                </a:endParaRPr>
              </a:p>
            </p:txBody>
          </p:sp>
          <p:sp>
            <p:nvSpPr>
              <p:cNvPr id="57" name="Google Shape;57;p1"/>
              <p:cNvSpPr txBox="1"/>
              <p:nvPr/>
            </p:nvSpPr>
            <p:spPr>
              <a:xfrm>
                <a:off x="1183657" y="13905790"/>
                <a:ext cx="6045835" cy="5419445"/>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58" name="Google Shape;58;p1"/>
            <p:cNvSpPr txBox="1"/>
            <p:nvPr/>
          </p:nvSpPr>
          <p:spPr>
            <a:xfrm>
              <a:off x="5218431" y="7608914"/>
              <a:ext cx="5086200" cy="640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The onset of the rainy season is expected around mid-December 2025.</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In December, most parts of the district are forecast to receive between 100 mm and 150 mm of rainfall. However, areas around SC Nthondo and sections of TA Kasakula in the northwest are projected to record approximately 250 mm.</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This period is also likely to be characterized by occurrences of lightning and strong winds.</a:t>
              </a:r>
              <a:endParaRPr sz="2600">
                <a:latin typeface="Calibri"/>
                <a:ea typeface="Calibri"/>
                <a:cs typeface="Calibri"/>
                <a:sym typeface="Calibri"/>
              </a:endParaRPr>
            </a:p>
          </p:txBody>
        </p:sp>
      </p:grpSp>
      <p:grpSp>
        <p:nvGrpSpPr>
          <p:cNvPr id="59" name="Google Shape;59;p1"/>
          <p:cNvGrpSpPr/>
          <p:nvPr/>
        </p:nvGrpSpPr>
        <p:grpSpPr>
          <a:xfrm>
            <a:off x="723900" y="16865601"/>
            <a:ext cx="9418637" cy="5172074"/>
            <a:chOff x="898702" y="7056566"/>
            <a:chExt cx="8871390" cy="6800217"/>
          </a:xfrm>
        </p:grpSpPr>
        <p:grpSp>
          <p:nvGrpSpPr>
            <p:cNvPr id="60" name="Google Shape;60;p1"/>
            <p:cNvGrpSpPr/>
            <p:nvPr/>
          </p:nvGrpSpPr>
          <p:grpSpPr>
            <a:xfrm>
              <a:off x="898702" y="7056566"/>
              <a:ext cx="8871390" cy="6800217"/>
              <a:chOff x="1183658" y="13276692"/>
              <a:chExt cx="5694394" cy="7901532"/>
            </a:xfrm>
          </p:grpSpPr>
          <p:sp>
            <p:nvSpPr>
              <p:cNvPr id="61" name="Google Shape;61;p1"/>
              <p:cNvSpPr txBox="1"/>
              <p:nvPr/>
            </p:nvSpPr>
            <p:spPr>
              <a:xfrm>
                <a:off x="1183658" y="13276692"/>
                <a:ext cx="5694393" cy="83827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February 2026</a:t>
                </a:r>
                <a:endParaRPr b="0" i="0" sz="1400" u="none" cap="none" strike="noStrike">
                  <a:solidFill>
                    <a:srgbClr val="000000"/>
                  </a:solidFill>
                  <a:latin typeface="Arial"/>
                  <a:ea typeface="Arial"/>
                  <a:cs typeface="Arial"/>
                  <a:sym typeface="Arial"/>
                </a:endParaRPr>
              </a:p>
            </p:txBody>
          </p:sp>
          <p:sp>
            <p:nvSpPr>
              <p:cNvPr id="62" name="Google Shape;62;p1"/>
              <p:cNvSpPr txBox="1"/>
              <p:nvPr/>
            </p:nvSpPr>
            <p:spPr>
              <a:xfrm>
                <a:off x="1183658" y="14052875"/>
                <a:ext cx="5694394" cy="7125349"/>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63" name="Google Shape;63;p1"/>
            <p:cNvSpPr txBox="1"/>
            <p:nvPr/>
          </p:nvSpPr>
          <p:spPr>
            <a:xfrm>
              <a:off x="5126705" y="7858065"/>
              <a:ext cx="4607100" cy="5463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In February, most parts of the district are expected to receive between 150 mm and 200 mm of rainfall. </a:t>
              </a:r>
              <a:endParaRPr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However, some areas of SC Nthondo, TA Kasakula, and SC Chilooko in the southwest are </a:t>
              </a:r>
              <a:r>
                <a:rPr lang="en-US" sz="2400">
                  <a:latin typeface="Calibri"/>
                  <a:ea typeface="Calibri"/>
                  <a:cs typeface="Calibri"/>
                  <a:sym typeface="Calibri"/>
                </a:rPr>
                <a:t>expected</a:t>
              </a:r>
              <a:r>
                <a:rPr i="0" lang="en-US" sz="2400" u="none" cap="none" strike="noStrike">
                  <a:solidFill>
                    <a:srgbClr val="000000"/>
                  </a:solidFill>
                  <a:latin typeface="Calibri"/>
                  <a:ea typeface="Calibri"/>
                  <a:cs typeface="Calibri"/>
                  <a:sym typeface="Calibri"/>
                </a:rPr>
                <a:t> to receive approximately 250 mm. </a:t>
              </a:r>
              <a:endParaRPr sz="2400">
                <a:latin typeface="Calibri"/>
                <a:ea typeface="Calibri"/>
                <a:cs typeface="Calibri"/>
                <a:sym typeface="Calibri"/>
              </a:endParaRPr>
            </a:p>
            <a:p>
              <a:pPr indent="0" lvl="0" marL="0" marR="0" rtl="0" algn="just">
                <a:lnSpc>
                  <a:spcPct val="100000"/>
                </a:lnSpc>
                <a:spcBef>
                  <a:spcPts val="0"/>
                </a:spcBef>
                <a:spcAft>
                  <a:spcPts val="0"/>
                </a:spcAft>
                <a:buNone/>
              </a:pPr>
              <a:r>
                <a:t/>
              </a:r>
              <a:endParaRPr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There is also a likelihood of experiencing short </a:t>
              </a:r>
              <a:r>
                <a:rPr b="1" i="0" lang="en-US" sz="2400" u="none" cap="none" strike="noStrike">
                  <a:solidFill>
                    <a:srgbClr val="000000"/>
                  </a:solidFill>
                  <a:latin typeface="Calibri"/>
                  <a:ea typeface="Calibri"/>
                  <a:cs typeface="Calibri"/>
                  <a:sym typeface="Calibri"/>
                </a:rPr>
                <a:t>dry spells lasting up to seven days during this month</a:t>
              </a:r>
              <a:r>
                <a:rPr i="0" lang="en-US" sz="2400" u="none" cap="none" strike="noStrike">
                  <a:solidFill>
                    <a:srgbClr val="000000"/>
                  </a:solidFill>
                  <a:latin typeface="Calibri"/>
                  <a:ea typeface="Calibri"/>
                  <a:cs typeface="Calibri"/>
                  <a:sym typeface="Calibri"/>
                </a:rPr>
                <a:t>.</a:t>
              </a:r>
              <a:endParaRPr i="0" sz="2400" u="none" cap="none" strike="noStrike">
                <a:solidFill>
                  <a:schemeClr val="dk1"/>
                </a:solidFill>
                <a:latin typeface="Calibri"/>
                <a:ea typeface="Calibri"/>
                <a:cs typeface="Calibri"/>
                <a:sym typeface="Calibri"/>
              </a:endParaRPr>
            </a:p>
          </p:txBody>
        </p:sp>
      </p:grpSp>
      <p:grpSp>
        <p:nvGrpSpPr>
          <p:cNvPr id="64" name="Google Shape;64;p1"/>
          <p:cNvGrpSpPr/>
          <p:nvPr/>
        </p:nvGrpSpPr>
        <p:grpSpPr>
          <a:xfrm>
            <a:off x="11109193" y="5767332"/>
            <a:ext cx="9304381" cy="5211672"/>
            <a:chOff x="898692" y="7014117"/>
            <a:chExt cx="9196538" cy="5662847"/>
          </a:xfrm>
        </p:grpSpPr>
        <p:grpSp>
          <p:nvGrpSpPr>
            <p:cNvPr id="65" name="Google Shape;65;p1"/>
            <p:cNvGrpSpPr/>
            <p:nvPr/>
          </p:nvGrpSpPr>
          <p:grpSpPr>
            <a:xfrm>
              <a:off x="898692" y="7014117"/>
              <a:ext cx="9196538" cy="5662847"/>
              <a:chOff x="1183652" y="13227366"/>
              <a:chExt cx="5903100" cy="6579963"/>
            </a:xfrm>
          </p:grpSpPr>
          <p:sp>
            <p:nvSpPr>
              <p:cNvPr id="66" name="Google Shape;66;p1"/>
              <p:cNvSpPr txBox="1"/>
              <p:nvPr/>
            </p:nvSpPr>
            <p:spPr>
              <a:xfrm>
                <a:off x="1183652" y="13227366"/>
                <a:ext cx="5903100" cy="692700"/>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November 2025</a:t>
                </a:r>
                <a:endParaRPr b="0" i="0" sz="1400" u="none" cap="none" strike="noStrike">
                  <a:solidFill>
                    <a:srgbClr val="000000"/>
                  </a:solidFill>
                  <a:latin typeface="Arial"/>
                  <a:ea typeface="Arial"/>
                  <a:cs typeface="Arial"/>
                  <a:sym typeface="Arial"/>
                </a:endParaRPr>
              </a:p>
            </p:txBody>
          </p:sp>
          <p:sp>
            <p:nvSpPr>
              <p:cNvPr id="67" name="Google Shape;67;p1"/>
              <p:cNvSpPr txBox="1"/>
              <p:nvPr/>
            </p:nvSpPr>
            <p:spPr>
              <a:xfrm>
                <a:off x="1183652" y="13918929"/>
                <a:ext cx="5899500" cy="5888400"/>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68" name="Google Shape;68;p1"/>
            <p:cNvSpPr txBox="1"/>
            <p:nvPr/>
          </p:nvSpPr>
          <p:spPr>
            <a:xfrm>
              <a:off x="5271206" y="7966395"/>
              <a:ext cx="4823917" cy="5020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grpSp>
        <p:nvGrpSpPr>
          <p:cNvPr id="69" name="Google Shape;69;p1"/>
          <p:cNvGrpSpPr/>
          <p:nvPr/>
        </p:nvGrpSpPr>
        <p:grpSpPr>
          <a:xfrm>
            <a:off x="731837" y="22461537"/>
            <a:ext cx="9705975" cy="5213350"/>
            <a:chOff x="912191" y="7056567"/>
            <a:chExt cx="9161785" cy="5519519"/>
          </a:xfrm>
        </p:grpSpPr>
        <p:grpSp>
          <p:nvGrpSpPr>
            <p:cNvPr id="70" name="Google Shape;70;p1"/>
            <p:cNvGrpSpPr/>
            <p:nvPr/>
          </p:nvGrpSpPr>
          <p:grpSpPr>
            <a:xfrm>
              <a:off x="912191" y="7056567"/>
              <a:ext cx="8894755" cy="5519519"/>
              <a:chOff x="1192316" y="13276695"/>
              <a:chExt cx="5709390" cy="6413421"/>
            </a:xfrm>
          </p:grpSpPr>
          <p:sp>
            <p:nvSpPr>
              <p:cNvPr id="71" name="Google Shape;71;p1"/>
              <p:cNvSpPr txBox="1"/>
              <p:nvPr/>
            </p:nvSpPr>
            <p:spPr>
              <a:xfrm>
                <a:off x="1195200" y="13276695"/>
                <a:ext cx="5706506" cy="675015"/>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April 2026</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1192316" y="13952491"/>
                <a:ext cx="5706506" cy="5737625"/>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73" name="Google Shape;73;p1"/>
            <p:cNvSpPr txBox="1"/>
            <p:nvPr/>
          </p:nvSpPr>
          <p:spPr>
            <a:xfrm>
              <a:off x="5494581" y="8266840"/>
              <a:ext cx="4579395" cy="912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grpSp>
      <p:grpSp>
        <p:nvGrpSpPr>
          <p:cNvPr id="74" name="Google Shape;74;p1"/>
          <p:cNvGrpSpPr/>
          <p:nvPr/>
        </p:nvGrpSpPr>
        <p:grpSpPr>
          <a:xfrm>
            <a:off x="11052175" y="11283951"/>
            <a:ext cx="9418321" cy="5211762"/>
            <a:chOff x="898702" y="7056566"/>
            <a:chExt cx="8762901" cy="5875827"/>
          </a:xfrm>
        </p:grpSpPr>
        <p:grpSp>
          <p:nvGrpSpPr>
            <p:cNvPr id="75" name="Google Shape;75;p1"/>
            <p:cNvGrpSpPr/>
            <p:nvPr/>
          </p:nvGrpSpPr>
          <p:grpSpPr>
            <a:xfrm>
              <a:off x="898702" y="7056566"/>
              <a:ext cx="8762901" cy="5875827"/>
              <a:chOff x="1183658" y="13276694"/>
              <a:chExt cx="5624756" cy="6827435"/>
            </a:xfrm>
          </p:grpSpPr>
          <p:sp>
            <p:nvSpPr>
              <p:cNvPr id="76" name="Google Shape;76;p1"/>
              <p:cNvSpPr txBox="1"/>
              <p:nvPr/>
            </p:nvSpPr>
            <p:spPr>
              <a:xfrm>
                <a:off x="1183658" y="13276694"/>
                <a:ext cx="5624756" cy="718809"/>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January 2026</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1183658" y="13994255"/>
                <a:ext cx="5624756" cy="6109874"/>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78" name="Google Shape;78;p1"/>
            <p:cNvSpPr txBox="1"/>
            <p:nvPr/>
          </p:nvSpPr>
          <p:spPr>
            <a:xfrm>
              <a:off x="5017024" y="7843351"/>
              <a:ext cx="4595400" cy="5067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January is anticipated to be a wet month, with most areas of the district expected to receive between 200 mm and 300 mm of rainfall, falling within the normal to above-normal range. </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However, areas within SC Chilooko and parts of TA Kasakula may record rainfall amounts exceeding 300 mm.</a:t>
              </a:r>
              <a:endParaRPr i="0" sz="2600" u="none" cap="none" strike="noStrike">
                <a:solidFill>
                  <a:srgbClr val="000000"/>
                </a:solidFill>
                <a:latin typeface="Calibri"/>
                <a:ea typeface="Calibri"/>
                <a:cs typeface="Calibri"/>
                <a:sym typeface="Calibri"/>
              </a:endParaRPr>
            </a:p>
          </p:txBody>
        </p:sp>
      </p:grpSp>
      <p:grpSp>
        <p:nvGrpSpPr>
          <p:cNvPr id="79" name="Google Shape;79;p1"/>
          <p:cNvGrpSpPr/>
          <p:nvPr/>
        </p:nvGrpSpPr>
        <p:grpSpPr>
          <a:xfrm>
            <a:off x="11052175" y="16846550"/>
            <a:ext cx="9909175" cy="5200650"/>
            <a:chOff x="898702" y="7037880"/>
            <a:chExt cx="9245813" cy="5100512"/>
          </a:xfrm>
        </p:grpSpPr>
        <p:grpSp>
          <p:nvGrpSpPr>
            <p:cNvPr id="80" name="Google Shape;80;p1"/>
            <p:cNvGrpSpPr/>
            <p:nvPr/>
          </p:nvGrpSpPr>
          <p:grpSpPr>
            <a:xfrm>
              <a:off x="898702" y="7037880"/>
              <a:ext cx="8787818" cy="5100512"/>
              <a:chOff x="1183658" y="13254983"/>
              <a:chExt cx="5640750" cy="5926556"/>
            </a:xfrm>
          </p:grpSpPr>
          <p:sp>
            <p:nvSpPr>
              <p:cNvPr id="81" name="Google Shape;81;p1"/>
              <p:cNvSpPr txBox="1"/>
              <p:nvPr/>
            </p:nvSpPr>
            <p:spPr>
              <a:xfrm>
                <a:off x="1183658" y="13254983"/>
                <a:ext cx="5640750" cy="62529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March 2026</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1183658" y="13866528"/>
                <a:ext cx="5640750" cy="5315011"/>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83" name="Google Shape;83;p1"/>
            <p:cNvSpPr txBox="1"/>
            <p:nvPr/>
          </p:nvSpPr>
          <p:spPr>
            <a:xfrm>
              <a:off x="5243138" y="8068694"/>
              <a:ext cx="4901377" cy="5132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84" name="Google Shape;84;p1"/>
          <p:cNvSpPr txBox="1"/>
          <p:nvPr/>
        </p:nvSpPr>
        <p:spPr>
          <a:xfrm>
            <a:off x="10868028" y="22046400"/>
            <a:ext cx="9602400" cy="29706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00050" lvl="0" marL="457200" marR="0" rtl="0" algn="just">
              <a:lnSpc>
                <a:spcPct val="100000"/>
              </a:lnSpc>
              <a:spcBef>
                <a:spcPts val="360"/>
              </a:spcBef>
              <a:spcAft>
                <a:spcPts val="0"/>
              </a:spcAft>
              <a:buClr>
                <a:srgbClr val="000000"/>
              </a:buClr>
              <a:buSzPts val="2700"/>
              <a:buFont typeface="Arial"/>
              <a:buChar char="•"/>
            </a:pPr>
            <a:r>
              <a:rPr b="0" i="0" lang="en-US" sz="2200" u="none" cap="none" strike="noStrike">
                <a:solidFill>
                  <a:srgbClr val="000000"/>
                </a:solidFill>
                <a:latin typeface="Century Gothic"/>
                <a:ea typeface="Century Gothic"/>
                <a:cs typeface="Century Gothic"/>
                <a:sym typeface="Century Gothic"/>
              </a:rPr>
              <a:t>Rainfall onset is anticipated from mid December, </a:t>
            </a:r>
            <a:endParaRPr sz="2200">
              <a:latin typeface="Century Gothic"/>
              <a:ea typeface="Century Gothic"/>
              <a:cs typeface="Century Gothic"/>
              <a:sym typeface="Century Gothic"/>
            </a:endParaRPr>
          </a:p>
          <a:p>
            <a:pPr indent="-400050" lvl="0" marL="457200" marR="0" rtl="0" algn="just">
              <a:lnSpc>
                <a:spcPct val="100000"/>
              </a:lnSpc>
              <a:spcBef>
                <a:spcPts val="360"/>
              </a:spcBef>
              <a:spcAft>
                <a:spcPts val="0"/>
              </a:spcAft>
              <a:buClr>
                <a:srgbClr val="000000"/>
              </a:buClr>
              <a:buSzPts val="2700"/>
              <a:buFont typeface="Arial"/>
              <a:buChar char="•"/>
            </a:pPr>
            <a:r>
              <a:rPr b="1" lang="en-US" sz="2200">
                <a:latin typeface="Century Gothic"/>
                <a:ea typeface="Century Gothic"/>
                <a:cs typeface="Century Gothic"/>
                <a:sym typeface="Century Gothic"/>
              </a:rPr>
              <a:t>D</a:t>
            </a:r>
            <a:r>
              <a:rPr b="1" i="0" lang="en-US" sz="2200" u="none" cap="none" strike="noStrike">
                <a:solidFill>
                  <a:srgbClr val="000000"/>
                </a:solidFill>
                <a:latin typeface="Century Gothic"/>
                <a:ea typeface="Century Gothic"/>
                <a:cs typeface="Century Gothic"/>
                <a:sym typeface="Century Gothic"/>
              </a:rPr>
              <a:t>ry spells of up to seven days</a:t>
            </a:r>
            <a:r>
              <a:rPr b="0" i="0" lang="en-US" sz="2200" u="none" cap="none" strike="noStrike">
                <a:solidFill>
                  <a:srgbClr val="000000"/>
                </a:solidFill>
                <a:latin typeface="Century Gothic"/>
                <a:ea typeface="Century Gothic"/>
                <a:cs typeface="Century Gothic"/>
                <a:sym typeface="Century Gothic"/>
              </a:rPr>
              <a:t>, </a:t>
            </a:r>
            <a:r>
              <a:rPr lang="en-US" sz="2200">
                <a:latin typeface="Century Gothic"/>
                <a:ea typeface="Century Gothic"/>
                <a:cs typeface="Century Gothic"/>
                <a:sym typeface="Century Gothic"/>
              </a:rPr>
              <a:t>anticipated </a:t>
            </a:r>
            <a:r>
              <a:rPr b="0" i="0" lang="en-US" sz="2200" u="none" cap="none" strike="noStrike">
                <a:solidFill>
                  <a:srgbClr val="000000"/>
                </a:solidFill>
                <a:latin typeface="Century Gothic"/>
                <a:ea typeface="Century Gothic"/>
                <a:cs typeface="Century Gothic"/>
                <a:sym typeface="Century Gothic"/>
              </a:rPr>
              <a:t> in January and February.</a:t>
            </a:r>
            <a:endParaRPr sz="2300"/>
          </a:p>
          <a:p>
            <a:pPr indent="-400050" lvl="0" marL="457200" marR="0" rtl="0" algn="just">
              <a:lnSpc>
                <a:spcPct val="100000"/>
              </a:lnSpc>
              <a:spcBef>
                <a:spcPts val="360"/>
              </a:spcBef>
              <a:spcAft>
                <a:spcPts val="0"/>
              </a:spcAft>
              <a:buClr>
                <a:srgbClr val="000000"/>
              </a:buClr>
              <a:buSzPts val="2700"/>
              <a:buFont typeface="Arial"/>
              <a:buChar char="•"/>
            </a:pPr>
            <a:r>
              <a:rPr lang="en-US" sz="2200">
                <a:latin typeface="Century Gothic"/>
                <a:ea typeface="Century Gothic"/>
                <a:cs typeface="Century Gothic"/>
                <a:sym typeface="Century Gothic"/>
              </a:rPr>
              <a:t>T</a:t>
            </a:r>
            <a:r>
              <a:rPr b="0" i="0" lang="en-US" sz="2200" u="none" cap="none" strike="noStrike">
                <a:solidFill>
                  <a:srgbClr val="000000"/>
                </a:solidFill>
                <a:latin typeface="Century Gothic"/>
                <a:ea typeface="Century Gothic"/>
                <a:cs typeface="Century Gothic"/>
                <a:sym typeface="Century Gothic"/>
              </a:rPr>
              <a:t>he seasonal cessation projected towards the </a:t>
            </a:r>
            <a:r>
              <a:rPr b="1" i="0" lang="en-US" sz="2200" u="none" cap="none" strike="noStrike">
                <a:solidFill>
                  <a:srgbClr val="000000"/>
                </a:solidFill>
                <a:latin typeface="Century Gothic"/>
                <a:ea typeface="Century Gothic"/>
                <a:cs typeface="Century Gothic"/>
                <a:sym typeface="Century Gothic"/>
              </a:rPr>
              <a:t>first week of April</a:t>
            </a:r>
            <a:r>
              <a:rPr b="0" i="0" lang="en-US" sz="2200" u="none" cap="none" strike="noStrike">
                <a:solidFill>
                  <a:srgbClr val="000000"/>
                </a:solidFill>
                <a:latin typeface="Century Gothic"/>
                <a:ea typeface="Century Gothic"/>
                <a:cs typeface="Century Gothic"/>
                <a:sym typeface="Century Gothic"/>
              </a:rPr>
              <a:t>.</a:t>
            </a:r>
            <a:endParaRPr sz="2200">
              <a:latin typeface="Century Gothic"/>
              <a:ea typeface="Century Gothic"/>
              <a:cs typeface="Century Gothic"/>
              <a:sym typeface="Century Gothic"/>
            </a:endParaRPr>
          </a:p>
          <a:p>
            <a:pPr indent="-400050" lvl="0" marL="457200" marR="0" rtl="0" algn="just">
              <a:lnSpc>
                <a:spcPct val="100000"/>
              </a:lnSpc>
              <a:spcBef>
                <a:spcPts val="360"/>
              </a:spcBef>
              <a:spcAft>
                <a:spcPts val="0"/>
              </a:spcAft>
              <a:buClr>
                <a:srgbClr val="000000"/>
              </a:buClr>
              <a:buSzPts val="2700"/>
              <a:buFont typeface="Arial"/>
              <a:buChar char="•"/>
            </a:pPr>
            <a:r>
              <a:rPr b="0" i="0" lang="en-US" sz="2200" u="none" cap="none" strike="noStrike">
                <a:solidFill>
                  <a:srgbClr val="000000"/>
                </a:solidFill>
                <a:latin typeface="Century Gothic"/>
                <a:ea typeface="Century Gothic"/>
                <a:cs typeface="Century Gothic"/>
                <a:sym typeface="Century Gothic"/>
              </a:rPr>
              <a:t>The </a:t>
            </a:r>
            <a:r>
              <a:rPr b="1" i="0" lang="en-US" sz="2200" u="none" cap="none" strike="noStrike">
                <a:solidFill>
                  <a:srgbClr val="000000"/>
                </a:solidFill>
                <a:latin typeface="Century Gothic"/>
                <a:ea typeface="Century Gothic"/>
                <a:cs typeface="Century Gothic"/>
                <a:sym typeface="Century Gothic"/>
              </a:rPr>
              <a:t>seasonal length</a:t>
            </a:r>
            <a:r>
              <a:rPr b="0" i="0" lang="en-US" sz="2200" u="none" cap="none" strike="noStrike">
                <a:solidFill>
                  <a:srgbClr val="000000"/>
                </a:solidFill>
                <a:latin typeface="Century Gothic"/>
                <a:ea typeface="Century Gothic"/>
                <a:cs typeface="Century Gothic"/>
                <a:sym typeface="Century Gothic"/>
              </a:rPr>
              <a:t> for Ntchisi District is projected to range between </a:t>
            </a:r>
            <a:r>
              <a:rPr b="1" i="0" lang="en-US" sz="2200" u="none" cap="none" strike="noStrike">
                <a:solidFill>
                  <a:srgbClr val="000000"/>
                </a:solidFill>
                <a:latin typeface="Century Gothic"/>
                <a:ea typeface="Century Gothic"/>
                <a:cs typeface="Century Gothic"/>
                <a:sym typeface="Century Gothic"/>
              </a:rPr>
              <a:t>110 and 120 days</a:t>
            </a:r>
            <a:r>
              <a:rPr b="0" i="0" lang="en-US" sz="2200" u="none" cap="none" strike="noStrike">
                <a:solidFill>
                  <a:srgbClr val="000000"/>
                </a:solidFill>
                <a:latin typeface="Century Gothic"/>
                <a:ea typeface="Century Gothic"/>
                <a:cs typeface="Century Gothic"/>
                <a:sym typeface="Century Gothic"/>
              </a:rPr>
              <a:t>.</a:t>
            </a:r>
            <a:endParaRPr sz="2300"/>
          </a:p>
          <a:p>
            <a:pPr indent="0" lvl="0" marL="0" marR="0" rtl="0" algn="just">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The table and figure below illustrate the monthly rainfall distribution for the season, with the grey band indicating the normal range.</a:t>
            </a:r>
            <a:endParaRPr/>
          </a:p>
        </p:txBody>
      </p:sp>
      <p:pic>
        <p:nvPicPr>
          <p:cNvPr id="85" name="Google Shape;85;p1"/>
          <p:cNvPicPr preferRelativeResize="0"/>
          <p:nvPr/>
        </p:nvPicPr>
        <p:blipFill rotWithShape="1">
          <a:blip r:embed="rId3">
            <a:alphaModFix/>
          </a:blip>
          <a:srcRect b="0" l="0" r="0" t="0"/>
          <a:stretch/>
        </p:blipFill>
        <p:spPr>
          <a:xfrm>
            <a:off x="744537" y="206375"/>
            <a:ext cx="1531937" cy="1581150"/>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18924587" y="277812"/>
            <a:ext cx="1346200" cy="1376362"/>
          </a:xfrm>
          <a:prstGeom prst="rect">
            <a:avLst/>
          </a:prstGeom>
          <a:noFill/>
          <a:ln>
            <a:noFill/>
          </a:ln>
        </p:spPr>
      </p:pic>
      <p:sp>
        <p:nvSpPr>
          <p:cNvPr id="87" name="Google Shape;87;p1"/>
          <p:cNvSpPr txBox="1"/>
          <p:nvPr/>
        </p:nvSpPr>
        <p:spPr>
          <a:xfrm>
            <a:off x="15448470" y="6496050"/>
            <a:ext cx="4515600" cy="329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In November, most areas of the district are forecast to receive less than 50 mm of rainfall. </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The period is further expected to be characterized by gusty winds and occurrences of lightning.</a:t>
            </a:r>
            <a:endParaRPr i="0" sz="2600" u="none" cap="none" strike="noStrike">
              <a:solidFill>
                <a:schemeClr val="dk1"/>
              </a:solidFill>
              <a:latin typeface="Calibri"/>
              <a:ea typeface="Calibri"/>
              <a:cs typeface="Calibri"/>
              <a:sym typeface="Calibri"/>
            </a:endParaRPr>
          </a:p>
        </p:txBody>
      </p:sp>
      <p:sp>
        <p:nvSpPr>
          <p:cNvPr id="88" name="Google Shape;88;p1"/>
          <p:cNvSpPr txBox="1"/>
          <p:nvPr/>
        </p:nvSpPr>
        <p:spPr>
          <a:xfrm>
            <a:off x="15424803" y="17419602"/>
            <a:ext cx="5045700" cy="4725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In March, most areas of Ntchisi District are expected to receive normal rainfall amounts ranging from 150 mm to 200 mm. </a:t>
            </a:r>
            <a:endParaRPr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However, localized zones, particularly in SC Nthondo and parts of TA Kasakula in the northwest, may record higher totals of around 260 mm. </a:t>
            </a:r>
            <a:endParaRPr sz="2400">
              <a:latin typeface="Calibri"/>
              <a:ea typeface="Calibri"/>
              <a:cs typeface="Calibri"/>
              <a:sym typeface="Calibri"/>
            </a:endParaRPr>
          </a:p>
          <a:p>
            <a:pPr indent="0" lvl="0" marL="0" marR="0" rtl="0" algn="just">
              <a:lnSpc>
                <a:spcPct val="100000"/>
              </a:lnSpc>
              <a:spcBef>
                <a:spcPts val="0"/>
              </a:spcBef>
              <a:spcAft>
                <a:spcPts val="0"/>
              </a:spcAft>
              <a:buNone/>
            </a:pPr>
            <a:r>
              <a:t/>
            </a:r>
            <a:endParaRPr i="0" sz="13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This reflects generally normal conditions across the district, with isolated areas experiencing above-normal rainfall.</a:t>
            </a:r>
            <a:endParaRPr i="0" sz="2400" u="none" cap="none" strike="noStrike">
              <a:solidFill>
                <a:schemeClr val="dk1"/>
              </a:solidFill>
              <a:latin typeface="Calibri"/>
              <a:ea typeface="Calibri"/>
              <a:cs typeface="Calibri"/>
              <a:sym typeface="Calibri"/>
            </a:endParaRPr>
          </a:p>
        </p:txBody>
      </p:sp>
      <p:sp>
        <p:nvSpPr>
          <p:cNvPr id="89" name="Google Shape;89;p1"/>
          <p:cNvSpPr txBox="1"/>
          <p:nvPr/>
        </p:nvSpPr>
        <p:spPr>
          <a:xfrm>
            <a:off x="5153025" y="23208505"/>
            <a:ext cx="4951500" cy="369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In Ntchisi District, the 2025/2026 rainfall season is anticipated to conclude towards the first week of April.</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During this cessation period, most areas within the district are expected to record cumulative rainfall totals of less than 50 mm.</a:t>
            </a:r>
            <a:endParaRPr sz="2600">
              <a:latin typeface="Calibri"/>
              <a:ea typeface="Calibri"/>
              <a:cs typeface="Calibri"/>
              <a:sym typeface="Calibri"/>
            </a:endParaRPr>
          </a:p>
        </p:txBody>
      </p:sp>
      <p:sp>
        <p:nvSpPr>
          <p:cNvPr id="90" name="Google Shape;90;p1"/>
          <p:cNvSpPr txBox="1"/>
          <p:nvPr/>
        </p:nvSpPr>
        <p:spPr>
          <a:xfrm>
            <a:off x="2501900" y="760412"/>
            <a:ext cx="16302000" cy="723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Calibri"/>
              <a:buNone/>
            </a:pPr>
            <a:r>
              <a:rPr b="1" i="0" lang="en-US" sz="4100" u="none" cap="none" strike="noStrike">
                <a:solidFill>
                  <a:schemeClr val="dk1"/>
                </a:solidFill>
                <a:latin typeface="Garamond"/>
                <a:ea typeface="Garamond"/>
                <a:cs typeface="Garamond"/>
                <a:sym typeface="Garamond"/>
              </a:rPr>
              <a:t>MINISTRY OF NATURAL RESOURCES AND CLIMATE CHANGE</a:t>
            </a:r>
            <a:endParaRPr b="0" i="0" sz="700" u="none" cap="none" strike="noStrike">
              <a:solidFill>
                <a:srgbClr val="000000"/>
              </a:solidFill>
              <a:latin typeface="Garamond"/>
              <a:ea typeface="Garamond"/>
              <a:cs typeface="Garamond"/>
              <a:sym typeface="Garamond"/>
            </a:endParaRPr>
          </a:p>
        </p:txBody>
      </p:sp>
      <p:sp>
        <p:nvSpPr>
          <p:cNvPr id="91" name="Google Shape;91;p1"/>
          <p:cNvSpPr txBox="1"/>
          <p:nvPr/>
        </p:nvSpPr>
        <p:spPr>
          <a:xfrm>
            <a:off x="2717800" y="1158875"/>
            <a:ext cx="15870300" cy="1128900"/>
          </a:xfrm>
          <a:prstGeom prst="rect">
            <a:avLst/>
          </a:prstGeom>
          <a:noFill/>
          <a:ln>
            <a:noFill/>
          </a:ln>
        </p:spPr>
        <p:txBody>
          <a:bodyPr anchorCtr="0" anchor="ctr" bIns="307475" lIns="122975" spcFirstLastPara="1" rIns="122975" wrap="square" tIns="307475">
            <a:spAutoFit/>
          </a:bodyPr>
          <a:lstStyle/>
          <a:p>
            <a:pPr indent="0" lvl="0" marL="0" marR="0" rtl="0" algn="l">
              <a:lnSpc>
                <a:spcPct val="100000"/>
              </a:lnSpc>
              <a:spcBef>
                <a:spcPts val="0"/>
              </a:spcBef>
              <a:spcAft>
                <a:spcPts val="0"/>
              </a:spcAft>
              <a:buClr>
                <a:srgbClr val="FF0000"/>
              </a:buClr>
              <a:buSzPts val="3600"/>
              <a:buFont typeface="Calibri"/>
              <a:buNone/>
            </a:pPr>
            <a:r>
              <a:rPr b="1" i="0" lang="en-US" sz="3300" u="none" cap="none" strike="noStrike">
                <a:solidFill>
                  <a:srgbClr val="FF0000"/>
                </a:solidFill>
                <a:latin typeface="Garamond"/>
                <a:ea typeface="Garamond"/>
                <a:cs typeface="Garamond"/>
                <a:sym typeface="Garamond"/>
              </a:rPr>
              <a:t>DEPARTMENT OF CLIMATE CHANGE AND METEOROLOGICAL SERVICES</a:t>
            </a:r>
            <a:endParaRPr b="0" i="0" sz="1100" u="none" cap="none" strike="noStrike">
              <a:solidFill>
                <a:srgbClr val="000000"/>
              </a:solidFill>
              <a:latin typeface="Garamond"/>
              <a:ea typeface="Garamond"/>
              <a:cs typeface="Garamond"/>
              <a:sym typeface="Garamond"/>
            </a:endParaRPr>
          </a:p>
        </p:txBody>
      </p:sp>
      <p:sp>
        <p:nvSpPr>
          <p:cNvPr id="92" name="Google Shape;92;p1"/>
          <p:cNvSpPr txBox="1"/>
          <p:nvPr/>
        </p:nvSpPr>
        <p:spPr>
          <a:xfrm>
            <a:off x="900112" y="1838325"/>
            <a:ext cx="19507200" cy="10922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B050"/>
              </a:buClr>
              <a:buSzPts val="3600"/>
              <a:buFont typeface="Calibri"/>
              <a:buNone/>
            </a:pPr>
            <a:r>
              <a:rPr b="1" i="0" lang="en-US" sz="3500" u="none" cap="none" strike="noStrike">
                <a:solidFill>
                  <a:srgbClr val="00B050"/>
                </a:solidFill>
                <a:latin typeface="Garamond"/>
                <a:ea typeface="Garamond"/>
                <a:cs typeface="Garamond"/>
                <a:sym typeface="Garamond"/>
              </a:rPr>
              <a:t>NTCHISI DISTRICT DOWNSCALED SEASONAL FORECAST, 2025-2026</a:t>
            </a:r>
            <a:endParaRPr b="0" i="0" sz="1300" u="none" cap="none" strike="noStrike">
              <a:solidFill>
                <a:srgbClr val="000000"/>
              </a:solidFill>
              <a:latin typeface="Garamond"/>
              <a:ea typeface="Garamond"/>
              <a:cs typeface="Garamond"/>
              <a:sym typeface="Garamond"/>
            </a:endParaRPr>
          </a:p>
        </p:txBody>
      </p:sp>
      <p:grpSp>
        <p:nvGrpSpPr>
          <p:cNvPr id="93" name="Google Shape;93;p1"/>
          <p:cNvGrpSpPr/>
          <p:nvPr/>
        </p:nvGrpSpPr>
        <p:grpSpPr>
          <a:xfrm>
            <a:off x="100350" y="28205975"/>
            <a:ext cx="16141370" cy="1986101"/>
            <a:chOff x="-2572819" y="28311845"/>
            <a:chExt cx="16141370" cy="1986300"/>
          </a:xfrm>
        </p:grpSpPr>
        <p:sp>
          <p:nvSpPr>
            <p:cNvPr id="94" name="Google Shape;94;p1"/>
            <p:cNvSpPr txBox="1"/>
            <p:nvPr/>
          </p:nvSpPr>
          <p:spPr>
            <a:xfrm>
              <a:off x="5491651" y="28361662"/>
              <a:ext cx="807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Produced and printed with support from:</a:t>
              </a:r>
              <a:endParaRPr b="0" i="0" sz="2400" u="none" cap="none" strike="noStrike">
                <a:solidFill>
                  <a:srgbClr val="000000"/>
                </a:solidFill>
                <a:latin typeface="Calibri"/>
                <a:ea typeface="Calibri"/>
                <a:cs typeface="Calibri"/>
                <a:sym typeface="Calibri"/>
              </a:endParaRPr>
            </a:p>
          </p:txBody>
        </p:sp>
        <p:sp>
          <p:nvSpPr>
            <p:cNvPr id="95" name="Google Shape;95;p1"/>
            <p:cNvSpPr txBox="1"/>
            <p:nvPr/>
          </p:nvSpPr>
          <p:spPr>
            <a:xfrm>
              <a:off x="-2572819" y="28311845"/>
              <a:ext cx="5826000" cy="19863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Times New Roman"/>
                  <a:ea typeface="Times New Roman"/>
                  <a:cs typeface="Times New Roman"/>
                  <a:sym typeface="Times New Roman"/>
                </a:rPr>
                <a:t>The forecast will be updated in December 202</a:t>
              </a:r>
              <a:r>
                <a:rPr b="1" lang="en-US" sz="2200">
                  <a:latin typeface="Times New Roman"/>
                  <a:ea typeface="Times New Roman"/>
                  <a:cs typeface="Times New Roman"/>
                  <a:sym typeface="Times New Roman"/>
                </a:rPr>
                <a:t>5</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000000"/>
                  </a:solidFill>
                  <a:latin typeface="Times New Roman"/>
                  <a:ea typeface="Times New Roman"/>
                  <a:cs typeface="Times New Roman"/>
                  <a:sym typeface="Times New Roman"/>
                </a:rPr>
                <a:t>For further information contact: </a:t>
              </a: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grpSp>
      <p:pic>
        <p:nvPicPr>
          <p:cNvPr id="96" name="Google Shape;96;p1"/>
          <p:cNvPicPr preferRelativeResize="0"/>
          <p:nvPr/>
        </p:nvPicPr>
        <p:blipFill rotWithShape="1">
          <a:blip r:embed="rId7">
            <a:alphaModFix/>
          </a:blip>
          <a:srcRect b="0" l="0" r="0" t="0"/>
          <a:stretch/>
        </p:blipFill>
        <p:spPr>
          <a:xfrm>
            <a:off x="796198" y="6313549"/>
            <a:ext cx="4539553" cy="4586893"/>
          </a:xfrm>
          <a:prstGeom prst="rect">
            <a:avLst/>
          </a:prstGeom>
          <a:noFill/>
          <a:ln>
            <a:noFill/>
          </a:ln>
        </p:spPr>
      </p:pic>
      <p:pic>
        <p:nvPicPr>
          <p:cNvPr id="97" name="Google Shape;97;p1"/>
          <p:cNvPicPr preferRelativeResize="0"/>
          <p:nvPr/>
        </p:nvPicPr>
        <p:blipFill rotWithShape="1">
          <a:blip r:embed="rId8">
            <a:alphaModFix/>
          </a:blip>
          <a:srcRect b="0" l="0" r="0" t="0"/>
          <a:stretch/>
        </p:blipFill>
        <p:spPr>
          <a:xfrm>
            <a:off x="11122986" y="6360753"/>
            <a:ext cx="4340728" cy="4573608"/>
          </a:xfrm>
          <a:prstGeom prst="rect">
            <a:avLst/>
          </a:prstGeom>
          <a:noFill/>
          <a:ln>
            <a:noFill/>
          </a:ln>
        </p:spPr>
      </p:pic>
      <p:pic>
        <p:nvPicPr>
          <p:cNvPr id="98" name="Google Shape;98;p1"/>
          <p:cNvPicPr preferRelativeResize="0"/>
          <p:nvPr/>
        </p:nvPicPr>
        <p:blipFill rotWithShape="1">
          <a:blip r:embed="rId9">
            <a:alphaModFix/>
          </a:blip>
          <a:srcRect b="0" l="0" r="0" t="0"/>
          <a:stretch/>
        </p:blipFill>
        <p:spPr>
          <a:xfrm>
            <a:off x="777097" y="11831704"/>
            <a:ext cx="4375928" cy="4660687"/>
          </a:xfrm>
          <a:prstGeom prst="rect">
            <a:avLst/>
          </a:prstGeom>
          <a:noFill/>
          <a:ln>
            <a:noFill/>
          </a:ln>
        </p:spPr>
      </p:pic>
      <p:pic>
        <p:nvPicPr>
          <p:cNvPr id="99" name="Google Shape;99;p1"/>
          <p:cNvPicPr preferRelativeResize="0"/>
          <p:nvPr/>
        </p:nvPicPr>
        <p:blipFill rotWithShape="1">
          <a:blip r:embed="rId10">
            <a:alphaModFix/>
          </a:blip>
          <a:srcRect b="0" l="0" r="0" t="0"/>
          <a:stretch/>
        </p:blipFill>
        <p:spPr>
          <a:xfrm>
            <a:off x="11084075" y="11870149"/>
            <a:ext cx="4340728" cy="4622242"/>
          </a:xfrm>
          <a:prstGeom prst="rect">
            <a:avLst/>
          </a:prstGeom>
          <a:noFill/>
          <a:ln>
            <a:noFill/>
          </a:ln>
        </p:spPr>
      </p:pic>
      <p:pic>
        <p:nvPicPr>
          <p:cNvPr id="100" name="Google Shape;100;p1"/>
          <p:cNvPicPr preferRelativeResize="0"/>
          <p:nvPr/>
        </p:nvPicPr>
        <p:blipFill rotWithShape="1">
          <a:blip r:embed="rId11">
            <a:alphaModFix/>
          </a:blip>
          <a:srcRect b="0" l="0" r="0" t="0"/>
          <a:stretch/>
        </p:blipFill>
        <p:spPr>
          <a:xfrm>
            <a:off x="731825" y="17375450"/>
            <a:ext cx="4340726" cy="4662224"/>
          </a:xfrm>
          <a:prstGeom prst="rect">
            <a:avLst/>
          </a:prstGeom>
          <a:noFill/>
          <a:ln>
            <a:noFill/>
          </a:ln>
        </p:spPr>
      </p:pic>
      <p:pic>
        <p:nvPicPr>
          <p:cNvPr id="101" name="Google Shape;101;p1"/>
          <p:cNvPicPr preferRelativeResize="0"/>
          <p:nvPr/>
        </p:nvPicPr>
        <p:blipFill rotWithShape="1">
          <a:blip r:embed="rId12">
            <a:alphaModFix/>
          </a:blip>
          <a:srcRect b="0" l="0" r="0" t="0"/>
          <a:stretch/>
        </p:blipFill>
        <p:spPr>
          <a:xfrm>
            <a:off x="11084560" y="17395257"/>
            <a:ext cx="4221701" cy="4621101"/>
          </a:xfrm>
          <a:prstGeom prst="rect">
            <a:avLst/>
          </a:prstGeom>
          <a:noFill/>
          <a:ln>
            <a:noFill/>
          </a:ln>
        </p:spPr>
      </p:pic>
      <p:pic>
        <p:nvPicPr>
          <p:cNvPr id="102" name="Google Shape;102;p1"/>
          <p:cNvPicPr preferRelativeResize="0"/>
          <p:nvPr/>
        </p:nvPicPr>
        <p:blipFill rotWithShape="1">
          <a:blip r:embed="rId13">
            <a:alphaModFix/>
          </a:blip>
          <a:srcRect b="0" l="0" r="0" t="0"/>
          <a:stretch/>
        </p:blipFill>
        <p:spPr>
          <a:xfrm>
            <a:off x="744537" y="23010243"/>
            <a:ext cx="4403728" cy="4664643"/>
          </a:xfrm>
          <a:prstGeom prst="rect">
            <a:avLst/>
          </a:prstGeom>
          <a:noFill/>
          <a:ln>
            <a:noFill/>
          </a:ln>
        </p:spPr>
      </p:pic>
      <p:pic>
        <p:nvPicPr>
          <p:cNvPr id="103" name="Google Shape;103;p1"/>
          <p:cNvPicPr preferRelativeResize="0"/>
          <p:nvPr/>
        </p:nvPicPr>
        <p:blipFill rotWithShape="1">
          <a:blip r:embed="rId14">
            <a:alphaModFix/>
          </a:blip>
          <a:srcRect b="0" l="0" r="0" t="0"/>
          <a:stretch/>
        </p:blipFill>
        <p:spPr>
          <a:xfrm>
            <a:off x="11047400" y="25083100"/>
            <a:ext cx="3925899" cy="2629774"/>
          </a:xfrm>
          <a:prstGeom prst="rect">
            <a:avLst/>
          </a:prstGeom>
          <a:noFill/>
          <a:ln>
            <a:noFill/>
          </a:ln>
        </p:spPr>
      </p:pic>
      <p:pic>
        <p:nvPicPr>
          <p:cNvPr id="104" name="Google Shape;104;p1"/>
          <p:cNvPicPr preferRelativeResize="0"/>
          <p:nvPr/>
        </p:nvPicPr>
        <p:blipFill rotWithShape="1">
          <a:blip r:embed="rId15">
            <a:alphaModFix/>
          </a:blip>
          <a:srcRect b="0" l="0" r="0" t="0"/>
          <a:stretch/>
        </p:blipFill>
        <p:spPr>
          <a:xfrm>
            <a:off x="15205274" y="25047050"/>
            <a:ext cx="5164250" cy="2612875"/>
          </a:xfrm>
          <a:prstGeom prst="rect">
            <a:avLst/>
          </a:prstGeom>
          <a:noFill/>
          <a:ln>
            <a:noFill/>
          </a:ln>
        </p:spPr>
      </p:pic>
      <p:pic>
        <p:nvPicPr>
          <p:cNvPr id="105" name="Google Shape;105;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Tawakali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CB9F6A85DAE74226BB80F4C255C7D730</vt:lpwstr>
  </property>
  <property fmtid="{D5CDD505-2E9C-101B-9397-08002B2CF9AE}" pid="3" name="KSOProductBuildVer">
    <vt:lpwstr>1033-11.2.0.11225</vt:lpwstr>
  </property>
</Properties>
</file>