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21305838" cy="30267275"/>
  <p:notesSz cx="7004050" cy="9290050"/>
  <p:embeddedFontLst>
    <p:embeddedFont>
      <p:font typeface="Garamond" panose="02020404030301010803" pitchFamily="18" charset="0"/>
      <p:regular r:id="rId4"/>
      <p:bold r:id="rId5"/>
      <p:italic r:id="rId6"/>
      <p:boldItalic r:id="rId7"/>
    </p:embeddedFont>
    <p:embeddedFont>
      <p:font typeface="Libre Franklin" pitchFamily="2"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886" userDrawn="1">
          <p15:clr>
            <a:srgbClr val="A4A3A4"/>
          </p15:clr>
        </p15:guide>
        <p15:guide id="2" pos="7005"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hyJSbEMpnuXiRTGJ5Tu4dVX9xdG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EBF6"/>
    <a:srgbClr val="102AAC"/>
    <a:srgbClr val="8F6231"/>
    <a:srgbClr val="000066"/>
    <a:srgbClr val="2B73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64" autoAdjust="0"/>
  </p:normalViewPr>
  <p:slideViewPr>
    <p:cSldViewPr snapToGrid="0">
      <p:cViewPr varScale="1">
        <p:scale>
          <a:sx n="13" d="100"/>
          <a:sy n="13" d="100"/>
        </p:scale>
        <p:origin x="2340" y="104"/>
      </p:cViewPr>
      <p:guideLst>
        <p:guide orient="horz" pos="3886"/>
        <p:guide pos="70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0" Type="http://schemas.openxmlformats.org/officeDocument/2006/relationships/font" Target="fonts/font7.fntdata"/><Relationship Id="rId19"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5300" cy="46513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67163" y="0"/>
            <a:ext cx="3035300" cy="46513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276475" y="696913"/>
            <a:ext cx="2451100" cy="3482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0088" y="4413250"/>
            <a:ext cx="5603875" cy="41798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3325"/>
            <a:ext cx="3035300" cy="4651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67163" y="8823325"/>
            <a:ext cx="30353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p1:notes"/>
          <p:cNvSpPr>
            <a:spLocks noGrp="1" noRot="1" noChangeAspect="1"/>
          </p:cNvSpPr>
          <p:nvPr>
            <p:ph type="sldImg" idx="2"/>
          </p:nvPr>
        </p:nvSpPr>
        <p:spPr>
          <a:xfrm>
            <a:off x="2276475" y="696913"/>
            <a:ext cx="2451100" cy="3482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 name="Google Shape;34;p1:notes"/>
          <p:cNvSpPr txBox="1">
            <a:spLocks noGrp="1"/>
          </p:cNvSpPr>
          <p:nvPr>
            <p:ph type="body" idx="1"/>
          </p:nvPr>
        </p:nvSpPr>
        <p:spPr>
          <a:xfrm>
            <a:off x="700088" y="4413250"/>
            <a:ext cx="5603875" cy="41798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5" name="Google Shape;35;p1:notes"/>
          <p:cNvSpPr txBox="1">
            <a:spLocks noGrp="1"/>
          </p:cNvSpPr>
          <p:nvPr>
            <p:ph type="sldNum" idx="12"/>
          </p:nvPr>
        </p:nvSpPr>
        <p:spPr>
          <a:xfrm>
            <a:off x="3967163" y="8823325"/>
            <a:ext cx="3035300" cy="465138"/>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
          <p:cNvSpPr/>
          <p:nvPr/>
        </p:nvSpPr>
        <p:spPr>
          <a:xfrm>
            <a:off x="20714009" y="0"/>
            <a:ext cx="591829" cy="30267275"/>
          </a:xfrm>
          <a:prstGeom prst="rect">
            <a:avLst/>
          </a:prstGeom>
          <a:no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5800"/>
              <a:buFont typeface="Arial"/>
              <a:buNone/>
            </a:pPr>
            <a:endParaRPr sz="5800" b="0" i="0" u="none" strike="noStrike" cap="none">
              <a:solidFill>
                <a:schemeClr val="lt1"/>
              </a:solidFill>
              <a:latin typeface="Calibri"/>
              <a:ea typeface="Calibri"/>
              <a:cs typeface="Calibri"/>
              <a:sym typeface="Calibri"/>
            </a:endParaRPr>
          </a:p>
        </p:txBody>
      </p:sp>
      <p:sp>
        <p:nvSpPr>
          <p:cNvPr id="17" name="Google Shape;17;p3"/>
          <p:cNvSpPr/>
          <p:nvPr/>
        </p:nvSpPr>
        <p:spPr>
          <a:xfrm>
            <a:off x="0" y="0"/>
            <a:ext cx="591829" cy="30267275"/>
          </a:xfrm>
          <a:prstGeom prst="rect">
            <a:avLst/>
          </a:prstGeom>
          <a:no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5800"/>
              <a:buFont typeface="Arial"/>
              <a:buNone/>
            </a:pPr>
            <a:endParaRPr sz="5800" b="0" i="0" u="none" strike="noStrike" cap="none">
              <a:solidFill>
                <a:schemeClr val="lt1"/>
              </a:solidFill>
              <a:latin typeface="Calibri"/>
              <a:ea typeface="Calibri"/>
              <a:cs typeface="Calibri"/>
              <a:sym typeface="Calibri"/>
            </a:endParaRPr>
          </a:p>
        </p:txBody>
      </p:sp>
      <p:sp>
        <p:nvSpPr>
          <p:cNvPr id="18" name="Google Shape;18;p3"/>
          <p:cNvSpPr/>
          <p:nvPr/>
        </p:nvSpPr>
        <p:spPr>
          <a:xfrm>
            <a:off x="0" y="2"/>
            <a:ext cx="21305838" cy="3783408"/>
          </a:xfrm>
          <a:prstGeom prst="rect">
            <a:avLst/>
          </a:prstGeom>
          <a:solidFill>
            <a:schemeClr val="lt1"/>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5800"/>
              <a:buFont typeface="Arial"/>
              <a:buNone/>
            </a:pPr>
            <a:endParaRPr sz="5800" b="0" i="0" u="none" strike="noStrike" cap="none">
              <a:solidFill>
                <a:schemeClr val="lt1"/>
              </a:solidFill>
              <a:latin typeface="Calibri"/>
              <a:ea typeface="Calibri"/>
              <a:cs typeface="Calibri"/>
              <a:sym typeface="Calibri"/>
            </a:endParaRPr>
          </a:p>
        </p:txBody>
      </p:sp>
      <p:sp>
        <p:nvSpPr>
          <p:cNvPr id="19" name="Google Shape;19;p3"/>
          <p:cNvSpPr/>
          <p:nvPr/>
        </p:nvSpPr>
        <p:spPr>
          <a:xfrm>
            <a:off x="0" y="27981275"/>
            <a:ext cx="21305838" cy="2286000"/>
          </a:xfrm>
          <a:prstGeom prst="rect">
            <a:avLst/>
          </a:prstGeom>
          <a:solidFill>
            <a:srgbClr val="B7CCE4"/>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5800"/>
              <a:buFont typeface="Arial"/>
              <a:buNone/>
            </a:pPr>
            <a:endParaRPr sz="5800" b="0" i="0" u="none" strike="noStrike" cap="none">
              <a:solidFill>
                <a:schemeClr val="lt1"/>
              </a:solidFill>
              <a:latin typeface="Calibri"/>
              <a:ea typeface="Calibri"/>
              <a:cs typeface="Calibri"/>
              <a:sym typeface="Calibri"/>
            </a:endParaRPr>
          </a:p>
        </p:txBody>
      </p:sp>
      <p:sp>
        <p:nvSpPr>
          <p:cNvPr id="20" name="Google Shape;20;p3"/>
          <p:cNvSpPr/>
          <p:nvPr/>
        </p:nvSpPr>
        <p:spPr>
          <a:xfrm>
            <a:off x="-8877433" y="0"/>
            <a:ext cx="8285604" cy="30267275"/>
          </a:xfrm>
          <a:prstGeom prst="rect">
            <a:avLst/>
          </a:prstGeom>
          <a:solidFill>
            <a:srgbClr val="D8D8D8"/>
          </a:solidFill>
          <a:ln>
            <a:noFill/>
          </a:ln>
        </p:spPr>
        <p:txBody>
          <a:bodyPr spcFirstLastPara="1" wrap="square" lIns="153725" tIns="153725" rIns="153725" bIns="153725" anchor="t" anchorCtr="0">
            <a:noAutofit/>
          </a:bodyPr>
          <a:lstStyle/>
          <a:p>
            <a:pPr marL="0" marR="0" lvl="0" indent="0" algn="l" rtl="0">
              <a:lnSpc>
                <a:spcPct val="100000"/>
              </a:lnSpc>
              <a:spcBef>
                <a:spcPts val="0"/>
              </a:spcBef>
              <a:spcAft>
                <a:spcPts val="0"/>
              </a:spcAft>
              <a:buClr>
                <a:srgbClr val="000000"/>
              </a:buClr>
              <a:buSzPts val="6200"/>
              <a:buFont typeface="Arial"/>
              <a:buNone/>
            </a:pPr>
            <a:r>
              <a:rPr lang="en-US" sz="6200" b="0" i="0" u="none" strike="noStrike" cap="none">
                <a:solidFill>
                  <a:srgbClr val="7F7F7F"/>
                </a:solidFill>
                <a:latin typeface="Calibri"/>
                <a:ea typeface="Calibri"/>
                <a:cs typeface="Calibri"/>
                <a:sym typeface="Calibri"/>
              </a:rPr>
              <a:t>Poster Print Size:</a:t>
            </a:r>
            <a:endParaRPr sz="6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This poster template is set up for A0 international paper size of 1189 mm x 841 mm (46.8” high by 33.1” wide). It can be printed at 70.6% for an A1 poster of 841 mm x 594 mm.</a:t>
            </a: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6200"/>
              <a:buFont typeface="Arial"/>
              <a:buNone/>
            </a:pPr>
            <a:r>
              <a:rPr lang="en-US" sz="6200" b="0" i="0" u="none" strike="noStrike" cap="none">
                <a:solidFill>
                  <a:srgbClr val="7F7F7F"/>
                </a:solidFill>
                <a:latin typeface="Calibri"/>
                <a:ea typeface="Calibri"/>
                <a:cs typeface="Calibri"/>
                <a:sym typeface="Calibri"/>
              </a:rPr>
              <a:t>Placeholders: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6200"/>
              <a:buFont typeface="Arial"/>
              <a:buNone/>
            </a:pPr>
            <a:r>
              <a:rPr lang="en-US" sz="6200" b="0" i="0" u="none" strike="noStrike" cap="none">
                <a:solidFill>
                  <a:srgbClr val="7F7F7F"/>
                </a:solidFill>
                <a:latin typeface="Calibri"/>
                <a:ea typeface="Calibri"/>
                <a:cs typeface="Calibri"/>
                <a:sym typeface="Calibri"/>
              </a:rPr>
              <a:t>Image Quality: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You can place digital photos or logo art in your poster file by selecting the </a:t>
            </a:r>
            <a:r>
              <a:rPr lang="en-US" sz="4200" b="1" i="0" u="none" strike="noStrike" cap="none">
                <a:solidFill>
                  <a:srgbClr val="7F7F7F"/>
                </a:solidFill>
                <a:latin typeface="Calibri"/>
                <a:ea typeface="Calibri"/>
                <a:cs typeface="Calibri"/>
                <a:sym typeface="Calibri"/>
              </a:rPr>
              <a:t>Insert, Picture</a:t>
            </a:r>
            <a:r>
              <a:rPr lang="en-US" sz="4200" b="0" i="0" u="none" strike="noStrike" cap="none">
                <a:solidFill>
                  <a:srgbClr val="7F7F7F"/>
                </a:solidFill>
                <a:latin typeface="Calibri"/>
                <a:ea typeface="Calibri"/>
                <a:cs typeface="Calibri"/>
                <a:sym typeface="Calibri"/>
              </a:rPr>
              <a:t> command, or by using standard copy &amp; paste. For best results, all graphic elements should be at least </a:t>
            </a:r>
            <a:r>
              <a:rPr lang="en-US" sz="4200" b="1" i="0" u="none" strike="noStrike" cap="none">
                <a:solidFill>
                  <a:srgbClr val="7F7F7F"/>
                </a:solidFill>
                <a:latin typeface="Calibri"/>
                <a:ea typeface="Calibri"/>
                <a:cs typeface="Calibri"/>
                <a:sym typeface="Calibri"/>
              </a:rPr>
              <a:t>150-200 pixels per inch in their final printed size</a:t>
            </a:r>
            <a:r>
              <a:rPr lang="en-US" sz="4200" b="0" i="0" u="none" strike="noStrike" cap="none">
                <a:solidFill>
                  <a:srgbClr val="7F7F7F"/>
                </a:solidFill>
                <a:latin typeface="Calibri"/>
                <a:ea typeface="Calibri"/>
                <a:cs typeface="Calibri"/>
                <a:sym typeface="Calibri"/>
              </a:rPr>
              <a:t>. For instance, a 1600 x 1200 pixel photo will usually look fine up to 8“-10” wide on your printed poster.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614"/>
              </a:spcBef>
              <a:spcAft>
                <a:spcPts val="0"/>
              </a:spcAft>
              <a:buClr>
                <a:srgbClr val="000000"/>
              </a:buClr>
              <a:buSzPts val="3100"/>
              <a:buFont typeface="Arial"/>
              <a:buNone/>
            </a:pPr>
            <a:br>
              <a:rPr lang="en-US" sz="3100" b="0" i="0" u="none" strike="noStrike" cap="none">
                <a:solidFill>
                  <a:srgbClr val="7F7F7F"/>
                </a:solidFill>
                <a:latin typeface="Calibri"/>
                <a:ea typeface="Calibri"/>
                <a:cs typeface="Calibri"/>
                <a:sym typeface="Calibri"/>
              </a:rPr>
            </a:br>
            <a:r>
              <a:rPr lang="en-US" sz="3100" b="0" i="0" u="none" strike="noStrike" cap="none">
                <a:solidFill>
                  <a:srgbClr val="7F7F7F"/>
                </a:solidFill>
                <a:latin typeface="Calibri"/>
                <a:ea typeface="Calibri"/>
                <a:cs typeface="Calibri"/>
                <a:sym typeface="Calibri"/>
              </a:rPr>
              <a:t>[This sidebar area does not print.]</a:t>
            </a:r>
            <a:endParaRPr sz="1400" b="0" i="0" u="none" strike="noStrike" cap="none">
              <a:solidFill>
                <a:srgbClr val="000000"/>
              </a:solidFill>
              <a:latin typeface="Arial"/>
              <a:ea typeface="Arial"/>
              <a:cs typeface="Arial"/>
              <a:sym typeface="Arial"/>
            </a:endParaRPr>
          </a:p>
        </p:txBody>
      </p:sp>
      <p:grpSp>
        <p:nvGrpSpPr>
          <p:cNvPr id="21" name="Google Shape;21;p3"/>
          <p:cNvGrpSpPr/>
          <p:nvPr/>
        </p:nvGrpSpPr>
        <p:grpSpPr>
          <a:xfrm>
            <a:off x="21897668" y="0"/>
            <a:ext cx="8285604" cy="30267275"/>
            <a:chOff x="33832800" y="0"/>
            <a:chExt cx="12801600" cy="43891200"/>
          </a:xfrm>
        </p:grpSpPr>
        <p:sp>
          <p:nvSpPr>
            <p:cNvPr id="22" name="Google Shape;22;p3"/>
            <p:cNvSpPr/>
            <p:nvPr/>
          </p:nvSpPr>
          <p:spPr>
            <a:xfrm>
              <a:off x="33832800" y="0"/>
              <a:ext cx="12801600" cy="43891200"/>
            </a:xfrm>
            <a:prstGeom prst="rect">
              <a:avLst/>
            </a:prstGeom>
            <a:solidFill>
              <a:srgbClr val="D8D8D8"/>
            </a:solidFill>
            <a:ln>
              <a:noFill/>
            </a:ln>
          </p:spPr>
          <p:txBody>
            <a:bodyPr spcFirstLastPara="1" wrap="square" lIns="228600" tIns="228600" rIns="228600" bIns="228600" anchor="t" anchorCtr="0">
              <a:noAutofit/>
            </a:bodyPr>
            <a:lstStyle/>
            <a:p>
              <a:pPr marL="0" marR="0" lvl="0" indent="0" algn="l" rtl="0">
                <a:lnSpc>
                  <a:spcPct val="100000"/>
                </a:lnSpc>
                <a:spcBef>
                  <a:spcPts val="0"/>
                </a:spcBef>
                <a:spcAft>
                  <a:spcPts val="0"/>
                </a:spcAft>
                <a:buClr>
                  <a:srgbClr val="000000"/>
                </a:buClr>
                <a:buSzPts val="6200"/>
                <a:buFont typeface="Arial"/>
                <a:buNone/>
              </a:pPr>
              <a:r>
                <a:rPr lang="en-US" sz="6200" b="0" i="0" u="none" strike="noStrike" cap="none">
                  <a:solidFill>
                    <a:srgbClr val="7F7F7F"/>
                  </a:solidFill>
                  <a:latin typeface="Calibri"/>
                  <a:ea typeface="Calibri"/>
                  <a:cs typeface="Calibri"/>
                  <a:sym typeface="Calibri"/>
                </a:rPr>
                <a:t>Change Color Theme:</a:t>
              </a:r>
              <a:endParaRPr sz="6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This template is designed to use the built-in color themes in the newer versions of PowerPoint.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To change the color theme, select the </a:t>
              </a:r>
              <a:r>
                <a:rPr lang="en-US" sz="4200" b="1" i="0" u="none" strike="noStrike" cap="none">
                  <a:solidFill>
                    <a:srgbClr val="7F7F7F"/>
                  </a:solidFill>
                  <a:latin typeface="Calibri"/>
                  <a:ea typeface="Calibri"/>
                  <a:cs typeface="Calibri"/>
                  <a:sym typeface="Calibri"/>
                </a:rPr>
                <a:t>Design</a:t>
              </a:r>
              <a:r>
                <a:rPr lang="en-US" sz="4200" b="0" i="0" u="none" strike="noStrike" cap="none">
                  <a:solidFill>
                    <a:srgbClr val="7F7F7F"/>
                  </a:solidFill>
                  <a:latin typeface="Calibri"/>
                  <a:ea typeface="Calibri"/>
                  <a:cs typeface="Calibri"/>
                  <a:sym typeface="Calibri"/>
                </a:rPr>
                <a:t> tab, then select the </a:t>
              </a:r>
              <a:r>
                <a:rPr lang="en-US" sz="4200" b="1" i="0" u="none" strike="noStrike" cap="none">
                  <a:solidFill>
                    <a:srgbClr val="7F7F7F"/>
                  </a:solidFill>
                  <a:latin typeface="Calibri"/>
                  <a:ea typeface="Calibri"/>
                  <a:cs typeface="Calibri"/>
                  <a:sym typeface="Calibri"/>
                </a:rPr>
                <a:t>Colors</a:t>
              </a:r>
              <a:r>
                <a:rPr lang="en-US" sz="4200" b="0" i="0" u="none" strike="noStrike" cap="none">
                  <a:solidFill>
                    <a:srgbClr val="7F7F7F"/>
                  </a:solidFill>
                  <a:latin typeface="Calibri"/>
                  <a:ea typeface="Calibri"/>
                  <a:cs typeface="Calibri"/>
                  <a:sym typeface="Calibri"/>
                </a:rPr>
                <a:t> drop-down list.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The default color theme for this template is “Office”, so you can always return to that after trying some of the alternatives.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6200"/>
                <a:buFont typeface="Arial"/>
                <a:buNone/>
              </a:pPr>
              <a:r>
                <a:rPr lang="en-US" sz="6200" b="0" i="0" u="none" strike="noStrike" cap="none">
                  <a:solidFill>
                    <a:srgbClr val="7F7F7F"/>
                  </a:solidFill>
                  <a:latin typeface="Calibri"/>
                  <a:ea typeface="Calibri"/>
                  <a:cs typeface="Calibri"/>
                  <a:sym typeface="Calibri"/>
                </a:rPr>
                <a:t>Printing Your Poster: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Once your poster file is ready, visit </a:t>
              </a:r>
              <a:r>
                <a:rPr lang="en-US" sz="4200" b="1" i="0" u="none" strike="noStrike" cap="none">
                  <a:solidFill>
                    <a:srgbClr val="7F7F7F"/>
                  </a:solidFill>
                  <a:latin typeface="Calibri"/>
                  <a:ea typeface="Calibri"/>
                  <a:cs typeface="Calibri"/>
                  <a:sym typeface="Calibri"/>
                </a:rPr>
                <a:t>www.genigraphics.com</a:t>
              </a:r>
              <a:r>
                <a:rPr lang="en-US" sz="4200" b="0" i="0" u="none" strike="noStrike" cap="none">
                  <a:solidFill>
                    <a:srgbClr val="7F7F7F"/>
                  </a:solidFill>
                  <a:latin typeface="Calibri"/>
                  <a:ea typeface="Calibri"/>
                  <a:cs typeface="Calibri"/>
                  <a:sym typeface="Calibri"/>
                </a:rPr>
                <a:t> to order a high-quality, affordable poster print. Every order receives a free design review and we can delivery as fast as next business day within the US and Canada.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14"/>
                </a:spcBef>
                <a:spcAft>
                  <a:spcPts val="0"/>
                </a:spcAft>
                <a:buClr>
                  <a:srgbClr val="000000"/>
                </a:buClr>
                <a:buSzPts val="4200"/>
                <a:buFont typeface="Arial"/>
                <a:buNone/>
              </a:pPr>
              <a:endParaRPr sz="4200" b="0" i="0" u="none" strike="noStrike" cap="none">
                <a:solidFill>
                  <a:srgbClr val="7F7F7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US and Canada:  1-800-790-4001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7F7F7F"/>
                  </a:solidFill>
                  <a:latin typeface="Calibri"/>
                  <a:ea typeface="Calibri"/>
                  <a:cs typeface="Calibri"/>
                  <a:sym typeface="Calibri"/>
                </a:rPr>
                <a:t>International: +(1) 913-441-1410</a:t>
              </a:r>
              <a:br>
                <a:rPr lang="en-US" sz="4200" b="0" i="0" u="none" strike="noStrike" cap="none">
                  <a:solidFill>
                    <a:srgbClr val="7F7F7F"/>
                  </a:solidFill>
                  <a:latin typeface="Calibri"/>
                  <a:ea typeface="Calibri"/>
                  <a:cs typeface="Calibri"/>
                  <a:sym typeface="Calibri"/>
                </a:rPr>
              </a:br>
              <a:r>
                <a:rPr lang="en-US" sz="4200" b="0" i="0" u="none" strike="noStrike" cap="none">
                  <a:solidFill>
                    <a:srgbClr val="7F7F7F"/>
                  </a:solidFill>
                  <a:latin typeface="Calibri"/>
                  <a:ea typeface="Calibri"/>
                  <a:cs typeface="Calibri"/>
                  <a:sym typeface="Calibri"/>
                </a:rPr>
                <a:t>Email: info@genigraphics.com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100"/>
                <a:buFont typeface="Arial"/>
                <a:buNone/>
              </a:pPr>
              <a:br>
                <a:rPr lang="en-US" sz="3100" b="0" i="0" u="none" strike="noStrike" cap="none">
                  <a:solidFill>
                    <a:srgbClr val="7F7F7F"/>
                  </a:solidFill>
                  <a:latin typeface="Calibri"/>
                  <a:ea typeface="Calibri"/>
                  <a:cs typeface="Calibri"/>
                  <a:sym typeface="Calibri"/>
                </a:rPr>
              </a:br>
              <a:r>
                <a:rPr lang="en-US" sz="3100" b="0" i="0" u="none" strike="noStrike" cap="none">
                  <a:solidFill>
                    <a:srgbClr val="7F7F7F"/>
                  </a:solidFill>
                  <a:latin typeface="Calibri"/>
                  <a:ea typeface="Calibri"/>
                  <a:cs typeface="Calibri"/>
                  <a:sym typeface="Calibri"/>
                </a:rPr>
                <a:t>[This sidebar area does not print.]</a:t>
              </a:r>
              <a:endParaRPr sz="1400" b="0" i="0" u="none" strike="noStrike" cap="none">
                <a:solidFill>
                  <a:srgbClr val="000000"/>
                </a:solidFill>
                <a:latin typeface="Arial"/>
                <a:ea typeface="Arial"/>
                <a:cs typeface="Arial"/>
                <a:sym typeface="Arial"/>
              </a:endParaRPr>
            </a:p>
          </p:txBody>
        </p:sp>
        <p:pic>
          <p:nvPicPr>
            <p:cNvPr id="23" name="Google Shape;23;p3"/>
            <p:cNvPicPr preferRelativeResize="0"/>
            <p:nvPr/>
          </p:nvPicPr>
          <p:blipFill rotWithShape="1">
            <a:blip r:embed="rId2">
              <a:alphaModFix/>
            </a:blip>
            <a:srcRect/>
            <a:stretch/>
          </p:blipFill>
          <p:spPr>
            <a:xfrm>
              <a:off x="34281342" y="8425085"/>
              <a:ext cx="11904515" cy="10246926"/>
            </a:xfrm>
            <a:prstGeom prst="rect">
              <a:avLst/>
            </a:prstGeom>
            <a:noFill/>
            <a:ln>
              <a:noFill/>
            </a:ln>
          </p:spPr>
        </p:pic>
      </p:grpSp>
      <p:pic>
        <p:nvPicPr>
          <p:cNvPr id="24" name="Google Shape;24;p3"/>
          <p:cNvPicPr preferRelativeResize="0"/>
          <p:nvPr/>
        </p:nvPicPr>
        <p:blipFill rotWithShape="1">
          <a:blip r:embed="rId3">
            <a:alphaModFix/>
          </a:blip>
          <a:srcRect/>
          <a:stretch/>
        </p:blipFill>
        <p:spPr>
          <a:xfrm>
            <a:off x="17465065" y="30062365"/>
            <a:ext cx="3728988" cy="131502"/>
          </a:xfrm>
          <a:prstGeom prst="rect">
            <a:avLst/>
          </a:prstGeom>
          <a:noFill/>
          <a:ln>
            <a:noFill/>
          </a:ln>
        </p:spPr>
      </p:pic>
      <p:sp>
        <p:nvSpPr>
          <p:cNvPr id="25" name="Google Shape;25;p3"/>
          <p:cNvSpPr/>
          <p:nvPr/>
        </p:nvSpPr>
        <p:spPr>
          <a:xfrm>
            <a:off x="0" y="-1"/>
            <a:ext cx="21305838" cy="4313238"/>
          </a:xfrm>
          <a:prstGeom prst="rect">
            <a:avLst/>
          </a:prstGeom>
          <a:no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5800"/>
              <a:buFont typeface="Arial"/>
              <a:buNone/>
            </a:pPr>
            <a:endParaRPr sz="5800" b="0" i="0" u="none" strike="noStrike" cap="non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065292" y="1212095"/>
            <a:ext cx="19175254" cy="5044546"/>
          </a:xfrm>
          <a:prstGeom prst="rect">
            <a:avLst/>
          </a:prstGeom>
          <a:noFill/>
          <a:ln>
            <a:noFill/>
          </a:ln>
        </p:spPr>
        <p:txBody>
          <a:bodyPr spcFirstLastPara="1" wrap="square" lIns="295175" tIns="147575" rIns="295175" bIns="147575" anchor="ctr" anchorCtr="0">
            <a:normAutofit/>
          </a:bodyPr>
          <a:lstStyle>
            <a:lvl1pPr marR="0" lvl="0" algn="ctr" rtl="0">
              <a:lnSpc>
                <a:spcPct val="10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1065292" y="7062368"/>
            <a:ext cx="19175254" cy="19975002"/>
          </a:xfrm>
          <a:prstGeom prst="rect">
            <a:avLst/>
          </a:prstGeom>
          <a:noFill/>
          <a:ln>
            <a:noFill/>
          </a:ln>
        </p:spPr>
        <p:txBody>
          <a:bodyPr spcFirstLastPara="1" wrap="square" lIns="295175" tIns="147575" rIns="295175" bIns="147575"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635000" algn="l" rtl="0">
              <a:lnSpc>
                <a:spcPct val="100000"/>
              </a:lnSpc>
              <a:spcBef>
                <a:spcPts val="1280"/>
              </a:spcBef>
              <a:spcAft>
                <a:spcPts val="0"/>
              </a:spcAft>
              <a:buClr>
                <a:schemeClr val="dk1"/>
              </a:buClr>
              <a:buSzPts val="6400"/>
              <a:buFont typeface="Arial"/>
              <a:buChar char="•"/>
              <a:defRPr sz="6400" b="0" i="0" u="none" strike="noStrike" cap="none">
                <a:solidFill>
                  <a:schemeClr val="dk1"/>
                </a:solidFill>
                <a:latin typeface="Calibri"/>
                <a:ea typeface="Calibri"/>
                <a:cs typeface="Calibri"/>
                <a:sym typeface="Calibri"/>
              </a:defRPr>
            </a:lvl6pPr>
            <a:lvl7pPr marL="3200400" marR="0" lvl="6" indent="-635000" algn="l" rtl="0">
              <a:lnSpc>
                <a:spcPct val="100000"/>
              </a:lnSpc>
              <a:spcBef>
                <a:spcPts val="1280"/>
              </a:spcBef>
              <a:spcAft>
                <a:spcPts val="0"/>
              </a:spcAft>
              <a:buClr>
                <a:schemeClr val="dk1"/>
              </a:buClr>
              <a:buSzPts val="6400"/>
              <a:buFont typeface="Arial"/>
              <a:buChar char="•"/>
              <a:defRPr sz="6400" b="0" i="0" u="none" strike="noStrike" cap="none">
                <a:solidFill>
                  <a:schemeClr val="dk1"/>
                </a:solidFill>
                <a:latin typeface="Calibri"/>
                <a:ea typeface="Calibri"/>
                <a:cs typeface="Calibri"/>
                <a:sym typeface="Calibri"/>
              </a:defRPr>
            </a:lvl7pPr>
            <a:lvl8pPr marL="3657600" marR="0" lvl="7" indent="-635000" algn="l" rtl="0">
              <a:lnSpc>
                <a:spcPct val="100000"/>
              </a:lnSpc>
              <a:spcBef>
                <a:spcPts val="1280"/>
              </a:spcBef>
              <a:spcAft>
                <a:spcPts val="0"/>
              </a:spcAft>
              <a:buClr>
                <a:schemeClr val="dk1"/>
              </a:buClr>
              <a:buSzPts val="6400"/>
              <a:buFont typeface="Arial"/>
              <a:buChar char="•"/>
              <a:defRPr sz="6400" b="0" i="0" u="none" strike="noStrike" cap="none">
                <a:solidFill>
                  <a:schemeClr val="dk1"/>
                </a:solidFill>
                <a:latin typeface="Calibri"/>
                <a:ea typeface="Calibri"/>
                <a:cs typeface="Calibri"/>
                <a:sym typeface="Calibri"/>
              </a:defRPr>
            </a:lvl8pPr>
            <a:lvl9pPr marL="4114800" marR="0" lvl="8" indent="-635000" algn="l" rtl="0">
              <a:lnSpc>
                <a:spcPct val="100000"/>
              </a:lnSpc>
              <a:spcBef>
                <a:spcPts val="1280"/>
              </a:spcBef>
              <a:spcAft>
                <a:spcPts val="0"/>
              </a:spcAft>
              <a:buClr>
                <a:schemeClr val="dk1"/>
              </a:buClr>
              <a:buSzPts val="6400"/>
              <a:buFont typeface="Arial"/>
              <a:buChar char="•"/>
              <a:defRPr sz="640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1065292" y="28053283"/>
            <a:ext cx="4971362" cy="1611452"/>
          </a:xfrm>
          <a:prstGeom prst="rect">
            <a:avLst/>
          </a:prstGeom>
          <a:noFill/>
          <a:ln>
            <a:noFill/>
          </a:ln>
        </p:spPr>
        <p:txBody>
          <a:bodyPr spcFirstLastPara="1" wrap="square" lIns="295175" tIns="147575" rIns="295175" bIns="147575" anchor="ctr" anchorCtr="0">
            <a:noAutofit/>
          </a:bodyPr>
          <a:lstStyle>
            <a:lvl1pPr marR="0" lvl="0" algn="l" rtl="0">
              <a:lnSpc>
                <a:spcPct val="100000"/>
              </a:lnSpc>
              <a:spcBef>
                <a:spcPts val="0"/>
              </a:spcBef>
              <a:spcAft>
                <a:spcPts val="0"/>
              </a:spcAft>
              <a:buClr>
                <a:srgbClr val="000000"/>
              </a:buClr>
              <a:buSzPts val="1400"/>
              <a:buFont typeface="Arial"/>
              <a:buNone/>
              <a:defRPr sz="3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7279495" y="28053283"/>
            <a:ext cx="6746849" cy="1611452"/>
          </a:xfrm>
          <a:prstGeom prst="rect">
            <a:avLst/>
          </a:prstGeom>
          <a:noFill/>
          <a:ln>
            <a:noFill/>
          </a:ln>
        </p:spPr>
        <p:txBody>
          <a:bodyPr spcFirstLastPara="1" wrap="square" lIns="295175" tIns="147575" rIns="295175" bIns="147575" anchor="ctr" anchorCtr="0">
            <a:noAutofit/>
          </a:bodyPr>
          <a:lstStyle>
            <a:lvl1pPr marR="0" lvl="0" algn="ctr" rtl="0">
              <a:lnSpc>
                <a:spcPct val="100000"/>
              </a:lnSpc>
              <a:spcBef>
                <a:spcPts val="0"/>
              </a:spcBef>
              <a:spcAft>
                <a:spcPts val="0"/>
              </a:spcAft>
              <a:buClr>
                <a:srgbClr val="000000"/>
              </a:buClr>
              <a:buSzPts val="1400"/>
              <a:buFont typeface="Arial"/>
              <a:buNone/>
              <a:defRPr sz="3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5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15269184" y="28053283"/>
            <a:ext cx="4971362" cy="1611452"/>
          </a:xfrm>
          <a:prstGeom prst="rect">
            <a:avLst/>
          </a:prstGeom>
          <a:noFill/>
          <a:ln>
            <a:noFill/>
          </a:ln>
        </p:spPr>
        <p:txBody>
          <a:bodyPr spcFirstLastPara="1" wrap="square" lIns="295175" tIns="147575" rIns="295175" bIns="147575" anchor="ctr" anchorCtr="0">
            <a:noAutofit/>
          </a:bodyPr>
          <a:lstStyle>
            <a:lvl1pPr marL="0" marR="0" lvl="0"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3900"/>
              <a:buFont typeface="Arial"/>
              <a:buNone/>
              <a:defRPr sz="3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8" name="Google Shape;38;p1"/>
          <p:cNvSpPr txBox="1"/>
          <p:nvPr/>
        </p:nvSpPr>
        <p:spPr>
          <a:xfrm>
            <a:off x="819270" y="4783532"/>
            <a:ext cx="19677992" cy="2464599"/>
          </a:xfrm>
          <a:prstGeom prst="rect">
            <a:avLst/>
          </a:prstGeom>
          <a:ln>
            <a:headEnd type="none" w="sm" len="sm"/>
            <a:tailEnd type="none" w="sm" len="sm"/>
          </a:ln>
        </p:spPr>
        <p:style>
          <a:lnRef idx="2">
            <a:schemeClr val="accent2"/>
          </a:lnRef>
          <a:fillRef idx="1">
            <a:schemeClr val="lt1"/>
          </a:fillRef>
          <a:effectRef idx="0">
            <a:schemeClr val="accent2"/>
          </a:effectRef>
          <a:fontRef idx="minor">
            <a:schemeClr val="dk1"/>
          </a:fontRef>
        </p:style>
        <p:txBody>
          <a:bodyPr spcFirstLastPara="1" wrap="square" lIns="182875" tIns="122975" rIns="91425" bIns="122975" anchor="t" anchorCtr="0">
            <a:noAutofit/>
          </a:bodyPr>
          <a:lstStyle/>
          <a:p>
            <a:pPr lvl="0">
              <a:buSzPts val="1100"/>
            </a:pPr>
            <a:r>
              <a:rPr lang="en-US" sz="2800" dirty="0">
                <a:solidFill>
                  <a:schemeClr val="dk1"/>
                </a:solidFill>
                <a:latin typeface="Calibri"/>
                <a:ea typeface="Calibri"/>
                <a:cs typeface="Calibri"/>
                <a:sym typeface="Calibri"/>
              </a:rPr>
              <a:t>		</a:t>
            </a:r>
          </a:p>
        </p:txBody>
      </p:sp>
      <p:grpSp>
        <p:nvGrpSpPr>
          <p:cNvPr id="40" name="Google Shape;40;p1"/>
          <p:cNvGrpSpPr/>
          <p:nvPr/>
        </p:nvGrpSpPr>
        <p:grpSpPr>
          <a:xfrm>
            <a:off x="788701" y="7423028"/>
            <a:ext cx="10120757" cy="4280017"/>
            <a:chOff x="898700" y="7056563"/>
            <a:chExt cx="9418322" cy="5308633"/>
          </a:xfrm>
        </p:grpSpPr>
        <p:grpSp>
          <p:nvGrpSpPr>
            <p:cNvPr id="41" name="Google Shape;41;p1"/>
            <p:cNvGrpSpPr/>
            <p:nvPr/>
          </p:nvGrpSpPr>
          <p:grpSpPr>
            <a:xfrm>
              <a:off x="898700" y="7056563"/>
              <a:ext cx="9418322" cy="5308633"/>
              <a:chOff x="1183657" y="13276694"/>
              <a:chExt cx="6045460" cy="6168383"/>
            </a:xfrm>
          </p:grpSpPr>
          <p:sp>
            <p:nvSpPr>
              <p:cNvPr id="42" name="Google Shape;42;p1"/>
              <p:cNvSpPr/>
              <p:nvPr/>
            </p:nvSpPr>
            <p:spPr>
              <a:xfrm>
                <a:off x="1183657" y="13276694"/>
                <a:ext cx="6045460" cy="639866"/>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October 2026</a:t>
                </a:r>
                <a:endParaRPr sz="1400" b="0" i="0" u="none" strike="noStrike" cap="none" dirty="0">
                  <a:solidFill>
                    <a:srgbClr val="000000"/>
                  </a:solidFill>
                  <a:latin typeface="Arial"/>
                  <a:ea typeface="Arial"/>
                  <a:cs typeface="Arial"/>
                  <a:sym typeface="Arial"/>
                </a:endParaRPr>
              </a:p>
            </p:txBody>
          </p:sp>
          <p:sp>
            <p:nvSpPr>
              <p:cNvPr id="43" name="Google Shape;43;p1"/>
              <p:cNvSpPr txBox="1"/>
              <p:nvPr/>
            </p:nvSpPr>
            <p:spPr>
              <a:xfrm>
                <a:off x="1183658" y="13945808"/>
                <a:ext cx="6045459" cy="5499269"/>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bre Franklin"/>
                  <a:ea typeface="Libre Franklin"/>
                  <a:cs typeface="Libre Franklin"/>
                  <a:sym typeface="Libre Franklin"/>
                </a:endParaRPr>
              </a:p>
            </p:txBody>
          </p:sp>
        </p:grpSp>
        <p:sp>
          <p:nvSpPr>
            <p:cNvPr id="44" name="Google Shape;44;p1"/>
            <p:cNvSpPr txBox="1"/>
            <p:nvPr/>
          </p:nvSpPr>
          <p:spPr>
            <a:xfrm>
              <a:off x="5009918" y="7780059"/>
              <a:ext cx="5137896" cy="40846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algn="just">
                <a:defRPr sz="2800"/>
              </a:lvl1pPr>
            </a:lstStyle>
            <a:p>
              <a:pPr lvl="0">
                <a:buClr>
                  <a:schemeClr val="dk1"/>
                </a:buClr>
                <a:buSzPts val="2700"/>
              </a:pPr>
              <a:r>
                <a:rPr lang="en-US" sz="2600" dirty="0">
                  <a:solidFill>
                    <a:schemeClr val="dk1"/>
                  </a:solidFill>
                  <a:latin typeface="+mn-lt"/>
                  <a:ea typeface="Calibri"/>
                  <a:cs typeface="Calibri"/>
                  <a:sym typeface="Calibri"/>
                </a:rPr>
                <a:t>During the month of October, most areas in Ntcheu are expected to be dry with few areas  receiving </a:t>
              </a:r>
              <a:r>
                <a:rPr lang="en-US" sz="2600" i="1" dirty="0" err="1">
                  <a:solidFill>
                    <a:schemeClr val="dk1"/>
                  </a:solidFill>
                  <a:latin typeface="+mn-lt"/>
                  <a:ea typeface="Calibri"/>
                  <a:cs typeface="Calibri"/>
                  <a:sym typeface="Calibri"/>
                </a:rPr>
                <a:t>chizimalupsya</a:t>
              </a:r>
              <a:r>
                <a:rPr lang="en-US" sz="2600" dirty="0">
                  <a:solidFill>
                    <a:schemeClr val="dk1"/>
                  </a:solidFill>
                  <a:latin typeface="+mn-lt"/>
                  <a:ea typeface="Calibri"/>
                  <a:cs typeface="Calibri"/>
                  <a:sym typeface="Calibri"/>
                </a:rPr>
                <a:t> rains of  less than 30 mm. </a:t>
              </a:r>
              <a:endParaRPr lang="en-US" sz="2600" dirty="0">
                <a:solidFill>
                  <a:schemeClr val="dk1"/>
                </a:solidFill>
                <a:latin typeface="+mn-lt"/>
              </a:endParaRPr>
            </a:p>
            <a:p>
              <a:pPr lvl="0">
                <a:buClr>
                  <a:schemeClr val="dk1"/>
                </a:buClr>
                <a:buSzPts val="2700"/>
              </a:pPr>
              <a:endParaRPr lang="en-US" sz="2600" dirty="0">
                <a:solidFill>
                  <a:schemeClr val="dk1"/>
                </a:solidFill>
                <a:latin typeface="+mn-lt"/>
                <a:ea typeface="Calibri"/>
                <a:cs typeface="Calibri"/>
                <a:sym typeface="Calibri"/>
              </a:endParaRPr>
            </a:p>
            <a:p>
              <a:pPr lvl="0">
                <a:buSzPts val="2700"/>
              </a:pPr>
              <a:r>
                <a:rPr lang="en-US" sz="2600" dirty="0">
                  <a:solidFill>
                    <a:schemeClr val="dk1"/>
                  </a:solidFill>
                  <a:latin typeface="+mn-lt"/>
                  <a:ea typeface="Calibri"/>
                  <a:cs typeface="Calibri"/>
                  <a:sym typeface="Calibri"/>
                </a:rPr>
                <a:t>These rains will be accompanied by strong winds and lightning.</a:t>
              </a:r>
            </a:p>
          </p:txBody>
        </p:sp>
      </p:grpSp>
      <p:grpSp>
        <p:nvGrpSpPr>
          <p:cNvPr id="45" name="Google Shape;45;p1"/>
          <p:cNvGrpSpPr/>
          <p:nvPr/>
        </p:nvGrpSpPr>
        <p:grpSpPr>
          <a:xfrm>
            <a:off x="819270" y="11957243"/>
            <a:ext cx="10090188" cy="4478069"/>
            <a:chOff x="917111" y="6610387"/>
            <a:chExt cx="9418320" cy="4859736"/>
          </a:xfrm>
        </p:grpSpPr>
        <p:grpSp>
          <p:nvGrpSpPr>
            <p:cNvPr id="46" name="Google Shape;46;p1"/>
            <p:cNvGrpSpPr/>
            <p:nvPr/>
          </p:nvGrpSpPr>
          <p:grpSpPr>
            <a:xfrm>
              <a:off x="917111" y="6610387"/>
              <a:ext cx="9418320" cy="4859736"/>
              <a:chOff x="1195475" y="12758253"/>
              <a:chExt cx="6045459" cy="5646784"/>
            </a:xfrm>
          </p:grpSpPr>
          <p:sp>
            <p:nvSpPr>
              <p:cNvPr id="47" name="Google Shape;47;p1"/>
              <p:cNvSpPr/>
              <p:nvPr/>
            </p:nvSpPr>
            <p:spPr>
              <a:xfrm>
                <a:off x="1195475" y="12758253"/>
                <a:ext cx="6045459" cy="637495"/>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December 2026</a:t>
                </a:r>
                <a:endParaRPr sz="1400" b="0" i="0" u="none" strike="noStrike" cap="none" dirty="0">
                  <a:solidFill>
                    <a:srgbClr val="000000"/>
                  </a:solidFill>
                  <a:latin typeface="Arial"/>
                  <a:ea typeface="Arial"/>
                  <a:cs typeface="Arial"/>
                  <a:sym typeface="Arial"/>
                </a:endParaRPr>
              </a:p>
            </p:txBody>
          </p:sp>
          <p:sp>
            <p:nvSpPr>
              <p:cNvPr id="48" name="Google Shape;48;p1"/>
              <p:cNvSpPr txBox="1"/>
              <p:nvPr/>
            </p:nvSpPr>
            <p:spPr>
              <a:xfrm>
                <a:off x="1195475" y="13422182"/>
                <a:ext cx="6045459" cy="4982855"/>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bre Franklin"/>
                  <a:ea typeface="Libre Franklin"/>
                  <a:cs typeface="Libre Franklin"/>
                  <a:sym typeface="Libre Franklin"/>
                </a:endParaRPr>
              </a:p>
            </p:txBody>
          </p:sp>
        </p:grpSp>
        <p:sp>
          <p:nvSpPr>
            <p:cNvPr id="49" name="Google Shape;49;p1"/>
            <p:cNvSpPr txBox="1"/>
            <p:nvPr/>
          </p:nvSpPr>
          <p:spPr>
            <a:xfrm>
              <a:off x="5069294" y="7286238"/>
              <a:ext cx="5107217" cy="400805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algn="just">
                <a:defRPr sz="2800"/>
              </a:lvl1pPr>
            </a:lstStyle>
            <a:p>
              <a:pPr lvl="1" algn="just"/>
              <a:r>
                <a:rPr lang="en-US" sz="2600" dirty="0">
                  <a:solidFill>
                    <a:schemeClr val="dk1"/>
                  </a:solidFill>
                  <a:latin typeface="+mn-lt"/>
                  <a:ea typeface="Calibri"/>
                  <a:cs typeface="Calibri"/>
                  <a:sym typeface="Calibri"/>
                </a:rPr>
                <a:t>December is expected to be the wettest month of the season in the district. Rainfall amounts in the range of  170-250mm are expected over most areas.</a:t>
              </a:r>
            </a:p>
            <a:p>
              <a:pPr lvl="1" algn="just"/>
              <a:endParaRPr lang="en-US" sz="2600" dirty="0">
                <a:solidFill>
                  <a:schemeClr val="dk1"/>
                </a:solidFill>
                <a:latin typeface="+mn-lt"/>
                <a:ea typeface="Calibri"/>
                <a:cs typeface="Calibri"/>
                <a:sym typeface="Calibri"/>
              </a:endParaRPr>
            </a:p>
            <a:p>
              <a:pPr lvl="1" algn="just"/>
              <a:r>
                <a:rPr lang="en-US" sz="2600" dirty="0">
                  <a:solidFill>
                    <a:schemeClr val="dk1"/>
                  </a:solidFill>
                  <a:latin typeface="+mn-lt"/>
                  <a:ea typeface="Calibri"/>
                  <a:cs typeface="Calibri"/>
                  <a:sym typeface="Calibri"/>
                </a:rPr>
                <a:t>However, areas around SC Makwangwala will likely to receive rainfall amounts of about 140mm.</a:t>
              </a:r>
            </a:p>
          </p:txBody>
        </p:sp>
      </p:grpSp>
      <p:grpSp>
        <p:nvGrpSpPr>
          <p:cNvPr id="50" name="Google Shape;50;p1"/>
          <p:cNvGrpSpPr/>
          <p:nvPr/>
        </p:nvGrpSpPr>
        <p:grpSpPr>
          <a:xfrm>
            <a:off x="825425" y="16587806"/>
            <a:ext cx="10105467" cy="4471292"/>
            <a:chOff x="898698" y="7056562"/>
            <a:chExt cx="9418322" cy="3534553"/>
          </a:xfrm>
        </p:grpSpPr>
        <p:grpSp>
          <p:nvGrpSpPr>
            <p:cNvPr id="51" name="Google Shape;51;p1"/>
            <p:cNvGrpSpPr/>
            <p:nvPr/>
          </p:nvGrpSpPr>
          <p:grpSpPr>
            <a:xfrm>
              <a:off x="898698" y="7056562"/>
              <a:ext cx="9418322" cy="3355134"/>
              <a:chOff x="1183656" y="13276694"/>
              <a:chExt cx="6045460" cy="3898509"/>
            </a:xfrm>
          </p:grpSpPr>
          <p:sp>
            <p:nvSpPr>
              <p:cNvPr id="52" name="Google Shape;52;p1"/>
              <p:cNvSpPr/>
              <p:nvPr/>
            </p:nvSpPr>
            <p:spPr>
              <a:xfrm>
                <a:off x="1183657" y="13276694"/>
                <a:ext cx="6045459" cy="472136"/>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February 2027</a:t>
                </a:r>
                <a:endParaRPr sz="1400" b="0" i="0" u="none" strike="noStrike" cap="none" dirty="0">
                  <a:solidFill>
                    <a:srgbClr val="000000"/>
                  </a:solidFill>
                  <a:latin typeface="Arial"/>
                  <a:ea typeface="Arial"/>
                  <a:cs typeface="Arial"/>
                  <a:sym typeface="Arial"/>
                </a:endParaRPr>
              </a:p>
            </p:txBody>
          </p:sp>
          <p:sp>
            <p:nvSpPr>
              <p:cNvPr id="53" name="Google Shape;53;p1"/>
              <p:cNvSpPr txBox="1"/>
              <p:nvPr/>
            </p:nvSpPr>
            <p:spPr>
              <a:xfrm>
                <a:off x="1183656" y="13748830"/>
                <a:ext cx="6045459" cy="3426373"/>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Libre Franklin"/>
                  <a:ea typeface="Libre Franklin"/>
                  <a:cs typeface="Libre Franklin"/>
                  <a:sym typeface="Libre Franklin"/>
                </a:endParaRPr>
              </a:p>
            </p:txBody>
          </p:sp>
        </p:grpSp>
        <p:sp>
          <p:nvSpPr>
            <p:cNvPr id="54" name="Google Shape;54;p1"/>
            <p:cNvSpPr txBox="1"/>
            <p:nvPr/>
          </p:nvSpPr>
          <p:spPr>
            <a:xfrm>
              <a:off x="5249580" y="7671582"/>
              <a:ext cx="5011763" cy="291953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algn="just">
                <a:defRPr sz="2800"/>
              </a:lvl1pPr>
            </a:lstStyle>
            <a:p>
              <a:pPr lvl="0">
                <a:buClr>
                  <a:schemeClr val="dk1"/>
                </a:buClr>
              </a:pPr>
              <a:r>
                <a:rPr lang="en-US" sz="2600" dirty="0">
                  <a:solidFill>
                    <a:schemeClr val="dk1"/>
                  </a:solidFill>
                  <a:latin typeface="+mn-lt"/>
                  <a:ea typeface="Calibri"/>
                  <a:cs typeface="Calibri"/>
                  <a:sym typeface="Calibri"/>
                </a:rPr>
                <a:t>Most areas are expected to receive rainfall of about 150 mm in February. This signifies below normal rainfall amounts.</a:t>
              </a:r>
            </a:p>
            <a:p>
              <a:pPr lvl="0">
                <a:buClr>
                  <a:schemeClr val="dk1"/>
                </a:buClr>
              </a:pPr>
              <a:endParaRPr lang="en-US" sz="2600" dirty="0">
                <a:solidFill>
                  <a:schemeClr val="dk1"/>
                </a:solidFill>
                <a:latin typeface="+mn-lt"/>
                <a:ea typeface="Calibri"/>
                <a:cs typeface="Calibri"/>
                <a:sym typeface="Calibri"/>
              </a:endParaRPr>
            </a:p>
            <a:p>
              <a:pPr lvl="0">
                <a:buClr>
                  <a:schemeClr val="dk1"/>
                </a:buClr>
              </a:pPr>
              <a:r>
                <a:rPr lang="en-US" sz="2600" dirty="0">
                  <a:solidFill>
                    <a:schemeClr val="dk1"/>
                  </a:solidFill>
                  <a:latin typeface="+mn-lt"/>
                  <a:ea typeface="Calibri"/>
                  <a:cs typeface="Calibri"/>
                  <a:sym typeface="Calibri"/>
                </a:rPr>
                <a:t>Threat of prolonged dry spells of about two weeks is likely during this month.</a:t>
              </a:r>
              <a:endParaRPr lang="en-US" sz="2600" dirty="0">
                <a:solidFill>
                  <a:schemeClr val="dk1"/>
                </a:solidFill>
                <a:latin typeface="+mn-lt"/>
              </a:endParaRPr>
            </a:p>
            <a:p>
              <a:pPr lvl="0"/>
              <a:endParaRPr lang="en-US" sz="2600" dirty="0">
                <a:solidFill>
                  <a:schemeClr val="dk1"/>
                </a:solidFill>
                <a:latin typeface="+mn-lt"/>
                <a:ea typeface="Calibri"/>
                <a:cs typeface="Calibri"/>
                <a:sym typeface="Calibri"/>
              </a:endParaRPr>
            </a:p>
          </p:txBody>
        </p:sp>
      </p:grpSp>
      <p:grpSp>
        <p:nvGrpSpPr>
          <p:cNvPr id="60" name="Google Shape;60;p1"/>
          <p:cNvGrpSpPr/>
          <p:nvPr/>
        </p:nvGrpSpPr>
        <p:grpSpPr>
          <a:xfrm>
            <a:off x="766040" y="20984624"/>
            <a:ext cx="10150882" cy="4871206"/>
            <a:chOff x="935308" y="7198150"/>
            <a:chExt cx="9460977" cy="4531757"/>
          </a:xfrm>
        </p:grpSpPr>
        <p:grpSp>
          <p:nvGrpSpPr>
            <p:cNvPr id="61" name="Google Shape;61;p1"/>
            <p:cNvGrpSpPr/>
            <p:nvPr/>
          </p:nvGrpSpPr>
          <p:grpSpPr>
            <a:xfrm>
              <a:off x="935308" y="7198150"/>
              <a:ext cx="9460977" cy="4531757"/>
              <a:chOff x="1207155" y="13441209"/>
              <a:chExt cx="6072840" cy="5265688"/>
            </a:xfrm>
          </p:grpSpPr>
          <p:sp>
            <p:nvSpPr>
              <p:cNvPr id="62" name="Google Shape;62;p1"/>
              <p:cNvSpPr/>
              <p:nvPr/>
            </p:nvSpPr>
            <p:spPr>
              <a:xfrm>
                <a:off x="1234536" y="13441209"/>
                <a:ext cx="6045459" cy="637494"/>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April 2027</a:t>
                </a:r>
                <a:endParaRPr sz="1400" b="0" i="0" u="none" strike="noStrike" cap="none" dirty="0">
                  <a:solidFill>
                    <a:srgbClr val="000000"/>
                  </a:solidFill>
                  <a:latin typeface="Arial"/>
                  <a:ea typeface="Arial"/>
                  <a:cs typeface="Arial"/>
                  <a:sym typeface="Arial"/>
                </a:endParaRPr>
              </a:p>
            </p:txBody>
          </p:sp>
          <p:sp>
            <p:nvSpPr>
              <p:cNvPr id="63" name="Google Shape;63;p1"/>
              <p:cNvSpPr txBox="1"/>
              <p:nvPr/>
            </p:nvSpPr>
            <p:spPr>
              <a:xfrm>
                <a:off x="1207155" y="14169954"/>
                <a:ext cx="6045459" cy="4536943"/>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bre Franklin"/>
                  <a:ea typeface="Libre Franklin"/>
                  <a:cs typeface="Libre Franklin"/>
                  <a:sym typeface="Libre Franklin"/>
                </a:endParaRPr>
              </a:p>
            </p:txBody>
          </p:sp>
        </p:grpSp>
        <p:sp>
          <p:nvSpPr>
            <p:cNvPr id="64" name="Google Shape;64;p1"/>
            <p:cNvSpPr txBox="1"/>
            <p:nvPr/>
          </p:nvSpPr>
          <p:spPr>
            <a:xfrm>
              <a:off x="5341691" y="7759341"/>
              <a:ext cx="4997698" cy="306368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algn="just">
                <a:defRPr sz="2800"/>
              </a:lvl1pPr>
            </a:lstStyle>
            <a:p>
              <a:pPr lvl="0">
                <a:buClr>
                  <a:schemeClr val="dk1"/>
                </a:buClr>
              </a:pPr>
              <a:r>
                <a:rPr lang="en-US" sz="2600" dirty="0">
                  <a:solidFill>
                    <a:schemeClr val="dk1"/>
                  </a:solidFill>
                  <a:latin typeface="+mn-lt"/>
                  <a:ea typeface="Calibri"/>
                  <a:cs typeface="Calibri"/>
                  <a:sym typeface="Calibri"/>
                </a:rPr>
                <a:t>During the month of April, as the season will be coming to an end the rains expected will be less than 100mm.</a:t>
              </a:r>
              <a:endParaRPr lang="en-US" sz="2600" dirty="0">
                <a:solidFill>
                  <a:schemeClr val="dk1"/>
                </a:solidFill>
                <a:latin typeface="+mn-lt"/>
              </a:endParaRPr>
            </a:p>
            <a:p>
              <a:pPr lvl="0">
                <a:buClr>
                  <a:schemeClr val="dk1"/>
                </a:buClr>
              </a:pPr>
              <a:endParaRPr lang="en-US" sz="2600" dirty="0">
                <a:solidFill>
                  <a:schemeClr val="dk1"/>
                </a:solidFill>
                <a:latin typeface="+mn-lt"/>
                <a:ea typeface="Calibri"/>
                <a:cs typeface="Calibri"/>
                <a:sym typeface="Calibri"/>
              </a:endParaRPr>
            </a:p>
            <a:p>
              <a:pPr lvl="0">
                <a:buClr>
                  <a:schemeClr val="dk1"/>
                </a:buClr>
              </a:pPr>
              <a:r>
                <a:rPr lang="en-US" sz="2600" dirty="0">
                  <a:solidFill>
                    <a:schemeClr val="dk1"/>
                  </a:solidFill>
                  <a:latin typeface="+mn-lt"/>
                  <a:ea typeface="Calibri"/>
                  <a:cs typeface="Calibri"/>
                  <a:sym typeface="Calibri"/>
                </a:rPr>
                <a:t>Cessation is expected during the second and third week of April, 2027.</a:t>
              </a:r>
            </a:p>
          </p:txBody>
        </p:sp>
      </p:grpSp>
      <p:grpSp>
        <p:nvGrpSpPr>
          <p:cNvPr id="65" name="Google Shape;65;p1"/>
          <p:cNvGrpSpPr/>
          <p:nvPr/>
        </p:nvGrpSpPr>
        <p:grpSpPr>
          <a:xfrm>
            <a:off x="11247413" y="16630926"/>
            <a:ext cx="9323886" cy="4243088"/>
            <a:chOff x="898700" y="7056566"/>
            <a:chExt cx="9418322" cy="6106503"/>
          </a:xfrm>
        </p:grpSpPr>
        <p:grpSp>
          <p:nvGrpSpPr>
            <p:cNvPr id="66" name="Google Shape;66;p1"/>
            <p:cNvGrpSpPr/>
            <p:nvPr/>
          </p:nvGrpSpPr>
          <p:grpSpPr>
            <a:xfrm>
              <a:off x="898700" y="7056566"/>
              <a:ext cx="9418322" cy="6106503"/>
              <a:chOff x="1183657" y="13276692"/>
              <a:chExt cx="6045460" cy="7095469"/>
            </a:xfrm>
          </p:grpSpPr>
          <p:sp>
            <p:nvSpPr>
              <p:cNvPr id="67" name="Google Shape;67;p1"/>
              <p:cNvSpPr/>
              <p:nvPr/>
            </p:nvSpPr>
            <p:spPr>
              <a:xfrm>
                <a:off x="1183658" y="13276692"/>
                <a:ext cx="6045459" cy="725315"/>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March 2027</a:t>
                </a:r>
                <a:endParaRPr sz="1400" b="0" i="0" u="none" strike="noStrike" cap="none" dirty="0">
                  <a:solidFill>
                    <a:srgbClr val="000000"/>
                  </a:solidFill>
                  <a:latin typeface="Arial"/>
                  <a:ea typeface="Arial"/>
                  <a:cs typeface="Arial"/>
                  <a:sym typeface="Arial"/>
                </a:endParaRPr>
              </a:p>
            </p:txBody>
          </p:sp>
          <p:sp>
            <p:nvSpPr>
              <p:cNvPr id="68" name="Google Shape;68;p1"/>
              <p:cNvSpPr txBox="1"/>
              <p:nvPr/>
            </p:nvSpPr>
            <p:spPr>
              <a:xfrm>
                <a:off x="1183657" y="13941996"/>
                <a:ext cx="5999748" cy="6430165"/>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Libre Franklin"/>
                  <a:ea typeface="Libre Franklin"/>
                  <a:cs typeface="Libre Franklin"/>
                  <a:sym typeface="Libre Franklin"/>
                </a:endParaRPr>
              </a:p>
            </p:txBody>
          </p:sp>
        </p:grpSp>
        <p:sp>
          <p:nvSpPr>
            <p:cNvPr id="69" name="Google Shape;69;p1"/>
            <p:cNvSpPr txBox="1"/>
            <p:nvPr/>
          </p:nvSpPr>
          <p:spPr>
            <a:xfrm>
              <a:off x="5535854" y="7664787"/>
              <a:ext cx="4679141" cy="5315236"/>
            </a:xfrm>
            <a:prstGeom prst="rect">
              <a:avLst/>
            </a:prstGeom>
            <a:noFill/>
            <a:ln>
              <a:noFill/>
            </a:ln>
          </p:spPr>
          <p:txBody>
            <a:bodyPr spcFirstLastPara="1" wrap="square" lIns="91425" tIns="45700" rIns="91425" bIns="45700" anchor="t" anchorCtr="0">
              <a:spAutoFit/>
            </a:bodyPr>
            <a:lstStyle/>
            <a:p>
              <a:pPr lvl="0" algn="just">
                <a:buSzPts val="2700"/>
              </a:pPr>
              <a:r>
                <a:rPr lang="en-GB" sz="2600" dirty="0">
                  <a:solidFill>
                    <a:schemeClr val="dk1"/>
                  </a:solidFill>
                  <a:latin typeface="+mn-lt"/>
                  <a:ea typeface="Calibri"/>
                  <a:cs typeface="Calibri"/>
                  <a:sym typeface="Calibri"/>
                </a:rPr>
                <a:t>In March, most areas of the district are expected to receive rainfall ranging from 120 to 200 mm. However, areas around TA </a:t>
              </a:r>
              <a:r>
                <a:rPr lang="en-GB" sz="2600" dirty="0" err="1">
                  <a:solidFill>
                    <a:schemeClr val="dk1"/>
                  </a:solidFill>
                  <a:latin typeface="+mn-lt"/>
                  <a:ea typeface="Calibri"/>
                  <a:cs typeface="Calibri"/>
                  <a:sym typeface="Calibri"/>
                </a:rPr>
                <a:t>Mpando</a:t>
              </a:r>
              <a:r>
                <a:rPr lang="en-GB" sz="2600" dirty="0">
                  <a:solidFill>
                    <a:schemeClr val="dk1"/>
                  </a:solidFill>
                  <a:latin typeface="+mn-lt"/>
                  <a:ea typeface="Calibri"/>
                  <a:cs typeface="Calibri"/>
                  <a:sym typeface="Calibri"/>
                </a:rPr>
                <a:t>, SC </a:t>
              </a:r>
              <a:r>
                <a:rPr lang="en-GB" sz="2600" dirty="0" err="1">
                  <a:solidFill>
                    <a:schemeClr val="dk1"/>
                  </a:solidFill>
                  <a:latin typeface="+mn-lt"/>
                  <a:ea typeface="Calibri"/>
                  <a:cs typeface="Calibri"/>
                  <a:sym typeface="Calibri"/>
                </a:rPr>
                <a:t>Champiti</a:t>
              </a:r>
              <a:r>
                <a:rPr lang="en-GB" sz="2600" dirty="0">
                  <a:solidFill>
                    <a:schemeClr val="dk1"/>
                  </a:solidFill>
                  <a:latin typeface="+mn-lt"/>
                  <a:ea typeface="Calibri"/>
                  <a:cs typeface="Calibri"/>
                  <a:sym typeface="Calibri"/>
                </a:rPr>
                <a:t>, and Ntcheu Boma are expected to receive higher rainfall amounts of more than 220 mm</a:t>
              </a:r>
              <a:r>
                <a:rPr lang="en-GB" sz="2600" dirty="0">
                  <a:solidFill>
                    <a:schemeClr val="dk1"/>
                  </a:solidFill>
                  <a:latin typeface="+mn-lt"/>
                  <a:ea typeface="Libre Franklin"/>
                  <a:cs typeface="Calibri"/>
                  <a:sym typeface="Calibri"/>
                </a:rPr>
                <a:t>.</a:t>
              </a:r>
            </a:p>
          </p:txBody>
        </p:sp>
      </p:grpSp>
      <p:grpSp>
        <p:nvGrpSpPr>
          <p:cNvPr id="72" name="Google Shape;72;p1"/>
          <p:cNvGrpSpPr/>
          <p:nvPr/>
        </p:nvGrpSpPr>
        <p:grpSpPr>
          <a:xfrm>
            <a:off x="11185341" y="11979252"/>
            <a:ext cx="9433311" cy="4452190"/>
            <a:chOff x="898700" y="7056564"/>
            <a:chExt cx="9466412" cy="5527160"/>
          </a:xfrm>
        </p:grpSpPr>
        <p:grpSp>
          <p:nvGrpSpPr>
            <p:cNvPr id="73" name="Google Shape;73;p1"/>
            <p:cNvGrpSpPr/>
            <p:nvPr/>
          </p:nvGrpSpPr>
          <p:grpSpPr>
            <a:xfrm>
              <a:off x="898700" y="7056564"/>
              <a:ext cx="9466412" cy="5527160"/>
              <a:chOff x="1183657" y="13276694"/>
              <a:chExt cx="6076328" cy="6422301"/>
            </a:xfrm>
          </p:grpSpPr>
          <p:sp>
            <p:nvSpPr>
              <p:cNvPr id="74" name="Google Shape;74;p1"/>
              <p:cNvSpPr/>
              <p:nvPr/>
            </p:nvSpPr>
            <p:spPr>
              <a:xfrm>
                <a:off x="1183657" y="13276694"/>
                <a:ext cx="6076328" cy="647461"/>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January 2027</a:t>
                </a:r>
                <a:endParaRPr sz="1400" b="0" i="0" u="none" strike="noStrike" cap="none" dirty="0">
                  <a:solidFill>
                    <a:srgbClr val="000000"/>
                  </a:solidFill>
                  <a:latin typeface="Arial"/>
                  <a:ea typeface="Arial"/>
                  <a:cs typeface="Arial"/>
                  <a:sym typeface="Arial"/>
                </a:endParaRPr>
              </a:p>
            </p:txBody>
          </p:sp>
          <p:sp>
            <p:nvSpPr>
              <p:cNvPr id="75" name="Google Shape;75;p1"/>
              <p:cNvSpPr txBox="1"/>
              <p:nvPr/>
            </p:nvSpPr>
            <p:spPr>
              <a:xfrm>
                <a:off x="1183658" y="13941998"/>
                <a:ext cx="6045459" cy="5756997"/>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bre Franklin"/>
                  <a:ea typeface="Libre Franklin"/>
                  <a:cs typeface="Libre Franklin"/>
                  <a:sym typeface="Libre Franklin"/>
                </a:endParaRPr>
              </a:p>
            </p:txBody>
          </p:sp>
        </p:grpSp>
        <p:sp>
          <p:nvSpPr>
            <p:cNvPr id="76" name="Google Shape;76;p1"/>
            <p:cNvSpPr txBox="1"/>
            <p:nvPr/>
          </p:nvSpPr>
          <p:spPr>
            <a:xfrm>
              <a:off x="5497687" y="7652880"/>
              <a:ext cx="4700316" cy="458501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algn="just">
                <a:defRPr sz="2800"/>
              </a:lvl1pPr>
            </a:lstStyle>
            <a:p>
              <a:pPr lvl="0">
                <a:buClr>
                  <a:schemeClr val="dk1"/>
                </a:buClr>
                <a:buSzPts val="2400"/>
              </a:pPr>
              <a:r>
                <a:rPr lang="en-US" sz="2600" dirty="0">
                  <a:solidFill>
                    <a:schemeClr val="dk1"/>
                  </a:solidFill>
                  <a:latin typeface="+mn-lt"/>
                  <a:ea typeface="Calibri"/>
                  <a:cs typeface="Calibri"/>
                  <a:sym typeface="Calibri"/>
                </a:rPr>
                <a:t>Most areas of the district are expected to receive rainfall amounts in the range of 140 - 240mm during the month of January.</a:t>
              </a:r>
            </a:p>
            <a:p>
              <a:pPr lvl="0">
                <a:buClr>
                  <a:schemeClr val="dk1"/>
                </a:buClr>
                <a:buSzPts val="2400"/>
              </a:pPr>
              <a:endParaRPr lang="en-US" sz="2600" dirty="0">
                <a:solidFill>
                  <a:schemeClr val="dk1"/>
                </a:solidFill>
                <a:latin typeface="+mn-lt"/>
                <a:ea typeface="Calibri"/>
                <a:cs typeface="Calibri"/>
                <a:sym typeface="Calibri"/>
              </a:endParaRPr>
            </a:p>
            <a:p>
              <a:pPr lvl="0" algn="l">
                <a:buClr>
                  <a:schemeClr val="dk1"/>
                </a:buClr>
                <a:buSzPts val="2300"/>
              </a:pPr>
              <a:r>
                <a:rPr lang="en-US" sz="2600" dirty="0">
                  <a:solidFill>
                    <a:schemeClr val="dk1"/>
                  </a:solidFill>
                  <a:latin typeface="+mn-lt"/>
                  <a:ea typeface="Calibri"/>
                  <a:cs typeface="Calibri"/>
                  <a:sym typeface="Calibri"/>
                </a:rPr>
                <a:t>There is likelihood of  dry spells of  a week during this month.</a:t>
              </a:r>
              <a:endParaRPr lang="en-US" sz="2600" dirty="0">
                <a:solidFill>
                  <a:schemeClr val="dk1"/>
                </a:solidFill>
                <a:latin typeface="+mn-lt"/>
                <a:ea typeface="Libre Franklin"/>
                <a:cs typeface="Libre Franklin"/>
                <a:sym typeface="Libre Franklin"/>
              </a:endParaRPr>
            </a:p>
          </p:txBody>
        </p:sp>
      </p:grpSp>
      <p:pic>
        <p:nvPicPr>
          <p:cNvPr id="82" name="Google Shape;82;p1"/>
          <p:cNvPicPr preferRelativeResize="0"/>
          <p:nvPr/>
        </p:nvPicPr>
        <p:blipFill>
          <a:blip r:embed="rId3"/>
          <a:srcRect/>
          <a:stretch/>
        </p:blipFill>
        <p:spPr>
          <a:xfrm>
            <a:off x="918614" y="7937931"/>
            <a:ext cx="3960000" cy="3600000"/>
          </a:xfrm>
          <a:prstGeom prst="rect">
            <a:avLst/>
          </a:prstGeom>
          <a:noFill/>
          <a:ln>
            <a:noFill/>
          </a:ln>
        </p:spPr>
      </p:pic>
      <p:pic>
        <p:nvPicPr>
          <p:cNvPr id="84" name="Google Shape;84;p1"/>
          <p:cNvPicPr preferRelativeResize="0"/>
          <p:nvPr/>
        </p:nvPicPr>
        <p:blipFill>
          <a:blip r:embed="rId4"/>
          <a:srcRect/>
          <a:stretch/>
        </p:blipFill>
        <p:spPr>
          <a:xfrm>
            <a:off x="861514" y="12510548"/>
            <a:ext cx="3960000" cy="3600000"/>
          </a:xfrm>
          <a:prstGeom prst="rect">
            <a:avLst/>
          </a:prstGeom>
          <a:noFill/>
          <a:ln>
            <a:noFill/>
          </a:ln>
        </p:spPr>
      </p:pic>
      <p:pic>
        <p:nvPicPr>
          <p:cNvPr id="85" name="Google Shape;85;p1"/>
          <p:cNvPicPr preferRelativeResize="0"/>
          <p:nvPr/>
        </p:nvPicPr>
        <p:blipFill>
          <a:blip r:embed="rId5"/>
          <a:srcRect/>
          <a:stretch/>
        </p:blipFill>
        <p:spPr>
          <a:xfrm>
            <a:off x="11247663" y="12429790"/>
            <a:ext cx="3960000" cy="3600000"/>
          </a:xfrm>
          <a:prstGeom prst="rect">
            <a:avLst/>
          </a:prstGeom>
          <a:noFill/>
          <a:ln>
            <a:noFill/>
          </a:ln>
        </p:spPr>
      </p:pic>
      <p:pic>
        <p:nvPicPr>
          <p:cNvPr id="86" name="Google Shape;86;p1"/>
          <p:cNvPicPr preferRelativeResize="0"/>
          <p:nvPr/>
        </p:nvPicPr>
        <p:blipFill>
          <a:blip r:embed="rId6"/>
          <a:srcRect/>
          <a:stretch/>
        </p:blipFill>
        <p:spPr>
          <a:xfrm>
            <a:off x="1048772" y="17147715"/>
            <a:ext cx="3960000" cy="3600000"/>
          </a:xfrm>
          <a:prstGeom prst="rect">
            <a:avLst/>
          </a:prstGeom>
          <a:noFill/>
          <a:ln>
            <a:noFill/>
          </a:ln>
        </p:spPr>
      </p:pic>
      <p:pic>
        <p:nvPicPr>
          <p:cNvPr id="87" name="Google Shape;87;p1"/>
          <p:cNvPicPr preferRelativeResize="0"/>
          <p:nvPr/>
        </p:nvPicPr>
        <p:blipFill>
          <a:blip r:embed="rId7"/>
          <a:srcRect/>
          <a:stretch/>
        </p:blipFill>
        <p:spPr>
          <a:xfrm>
            <a:off x="11561546" y="17215348"/>
            <a:ext cx="3960000" cy="3600000"/>
          </a:xfrm>
          <a:prstGeom prst="rect">
            <a:avLst/>
          </a:prstGeom>
          <a:noFill/>
          <a:ln>
            <a:noFill/>
          </a:ln>
        </p:spPr>
      </p:pic>
      <p:pic>
        <p:nvPicPr>
          <p:cNvPr id="88" name="Google Shape;88;p1"/>
          <p:cNvPicPr preferRelativeResize="0"/>
          <p:nvPr/>
        </p:nvPicPr>
        <p:blipFill>
          <a:blip r:embed="rId8"/>
          <a:srcRect/>
          <a:stretch/>
        </p:blipFill>
        <p:spPr>
          <a:xfrm>
            <a:off x="918614" y="21956204"/>
            <a:ext cx="3960000" cy="3600000"/>
          </a:xfrm>
          <a:prstGeom prst="rect">
            <a:avLst/>
          </a:prstGeom>
          <a:noFill/>
          <a:ln>
            <a:noFill/>
          </a:ln>
        </p:spPr>
      </p:pic>
      <p:pic>
        <p:nvPicPr>
          <p:cNvPr id="92" name="Google Shape;92;p1"/>
          <p:cNvPicPr preferRelativeResize="0"/>
          <p:nvPr/>
        </p:nvPicPr>
        <p:blipFill>
          <a:blip r:embed="rId9"/>
          <a:srcRect/>
          <a:stretch/>
        </p:blipFill>
        <p:spPr>
          <a:xfrm>
            <a:off x="16483511" y="23822802"/>
            <a:ext cx="3660604" cy="2387351"/>
          </a:xfrm>
          <a:prstGeom prst="rect">
            <a:avLst/>
          </a:prstGeom>
          <a:noFill/>
          <a:ln>
            <a:noFill/>
          </a:ln>
        </p:spPr>
      </p:pic>
      <p:sp>
        <p:nvSpPr>
          <p:cNvPr id="5" name="Rectangle 4"/>
          <p:cNvSpPr/>
          <p:nvPr/>
        </p:nvSpPr>
        <p:spPr>
          <a:xfrm>
            <a:off x="4872551" y="6082646"/>
            <a:ext cx="15519232" cy="972076"/>
          </a:xfrm>
          <a:prstGeom prst="rect">
            <a:avLst/>
          </a:prstGeom>
          <a:noFill/>
          <a:ln w="12700" cap="flat" cmpd="sng">
            <a:noFill/>
            <a:prstDash val="solid"/>
            <a:round/>
            <a:headEnd type="none" w="sm" len="sm"/>
            <a:tailEnd type="none" w="sm" len="sm"/>
          </a:ln>
        </p:spPr>
        <p:txBody>
          <a:bodyPr spcFirstLastPara="1" wrap="square" lIns="182875" tIns="122975" rIns="91425" bIns="122975" anchor="t" anchorCtr="0">
            <a:noAutofit/>
          </a:bodyPr>
          <a:lstStyle/>
          <a:p>
            <a:pPr algn="just">
              <a:buSzPts val="1100"/>
            </a:pPr>
            <a:r>
              <a:rPr lang="en-US" sz="3200" dirty="0">
                <a:solidFill>
                  <a:schemeClr val="bg2">
                    <a:lumMod val="50000"/>
                  </a:schemeClr>
                </a:solidFill>
                <a:latin typeface="Calibri"/>
                <a:ea typeface="Calibri"/>
                <a:cs typeface="Calibri"/>
              </a:rPr>
              <a:t>Ntcheu district is expected to  receive normal to below normal rainfall amounts during the 2026-2027 rainfall season.</a:t>
            </a:r>
          </a:p>
        </p:txBody>
      </p:sp>
      <p:sp>
        <p:nvSpPr>
          <p:cNvPr id="6" name="Rectangle 5"/>
          <p:cNvSpPr/>
          <p:nvPr/>
        </p:nvSpPr>
        <p:spPr>
          <a:xfrm>
            <a:off x="4827635" y="4807986"/>
            <a:ext cx="15644082" cy="1015663"/>
          </a:xfrm>
          <a:prstGeom prst="rect">
            <a:avLst/>
          </a:prstGeom>
        </p:spPr>
        <p:txBody>
          <a:bodyPr wrap="square">
            <a:spAutoFit/>
          </a:bodyPr>
          <a:lstStyle/>
          <a:p>
            <a:pPr lvl="0" algn="just">
              <a:buSzPts val="1100"/>
            </a:pPr>
            <a:r>
              <a:rPr lang="en-US" sz="2800" dirty="0">
                <a:solidFill>
                  <a:schemeClr val="bg2">
                    <a:lumMod val="50000"/>
                  </a:schemeClr>
                </a:solidFill>
                <a:latin typeface="Calibri"/>
                <a:ea typeface="Calibri"/>
                <a:cs typeface="Calibri"/>
                <a:sym typeface="Calibri"/>
              </a:rPr>
              <a:t>The 2026-2027 rainfall season is expected to be influenced by a strong El Niño. El Niño is the unusual warming of waters over the central-eastern equatorial Pacific Ocean which affects global rainfall patterns</a:t>
            </a:r>
            <a:r>
              <a:rPr lang="en-US" sz="3200" dirty="0">
                <a:solidFill>
                  <a:schemeClr val="dk1"/>
                </a:solidFill>
                <a:latin typeface="Calibri"/>
                <a:ea typeface="Calibri"/>
                <a:cs typeface="Calibri"/>
                <a:sym typeface="Calibri"/>
              </a:rPr>
              <a:t>.</a:t>
            </a:r>
          </a:p>
        </p:txBody>
      </p:sp>
      <p:grpSp>
        <p:nvGrpSpPr>
          <p:cNvPr id="111" name="Google Shape;45;p1"/>
          <p:cNvGrpSpPr/>
          <p:nvPr/>
        </p:nvGrpSpPr>
        <p:grpSpPr>
          <a:xfrm>
            <a:off x="11185341" y="7424308"/>
            <a:ext cx="9427566" cy="4238006"/>
            <a:chOff x="898700" y="7056566"/>
            <a:chExt cx="9418322" cy="5307974"/>
          </a:xfrm>
        </p:grpSpPr>
        <p:grpSp>
          <p:nvGrpSpPr>
            <p:cNvPr id="112" name="Google Shape;46;p1"/>
            <p:cNvGrpSpPr/>
            <p:nvPr/>
          </p:nvGrpSpPr>
          <p:grpSpPr>
            <a:xfrm>
              <a:off x="898700" y="7056566"/>
              <a:ext cx="9418322" cy="5307974"/>
              <a:chOff x="1183657" y="13276694"/>
              <a:chExt cx="6045460" cy="6167616"/>
            </a:xfrm>
          </p:grpSpPr>
          <p:sp>
            <p:nvSpPr>
              <p:cNvPr id="114" name="Google Shape;47;p1"/>
              <p:cNvSpPr/>
              <p:nvPr/>
            </p:nvSpPr>
            <p:spPr>
              <a:xfrm>
                <a:off x="1183657" y="13276694"/>
                <a:ext cx="6045459" cy="637494"/>
              </a:xfrm>
              <a:prstGeom prst="rect">
                <a:avLst/>
              </a:prstGeom>
              <a:solidFill>
                <a:srgbClr val="366092"/>
              </a:solidFill>
              <a:ln>
                <a:noFill/>
              </a:ln>
            </p:spPr>
            <p:txBody>
              <a:bodyPr spcFirstLastPara="1" wrap="square" lIns="61475" tIns="30725" rIns="61475" bIns="307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a:solidFill>
                      <a:srgbClr val="EAF1DD"/>
                    </a:solidFill>
                    <a:latin typeface="Garamond"/>
                    <a:ea typeface="Garamond"/>
                    <a:cs typeface="Garamond"/>
                    <a:sym typeface="Garamond"/>
                  </a:rPr>
                  <a:t>November 2026</a:t>
                </a:r>
                <a:endParaRPr sz="1400" b="0" i="0" u="none" strike="noStrike" cap="none" dirty="0">
                  <a:solidFill>
                    <a:srgbClr val="000000"/>
                  </a:solidFill>
                  <a:latin typeface="Arial"/>
                  <a:ea typeface="Arial"/>
                  <a:cs typeface="Arial"/>
                  <a:sym typeface="Arial"/>
                </a:endParaRPr>
              </a:p>
            </p:txBody>
          </p:sp>
          <p:sp>
            <p:nvSpPr>
              <p:cNvPr id="115" name="Google Shape;48;p1"/>
              <p:cNvSpPr txBox="1"/>
              <p:nvPr/>
            </p:nvSpPr>
            <p:spPr>
              <a:xfrm>
                <a:off x="1183658" y="13919363"/>
                <a:ext cx="6045459" cy="5524947"/>
              </a:xfrm>
              <a:prstGeom prst="rect">
                <a:avLst/>
              </a:prstGeom>
              <a:solidFill>
                <a:schemeClr val="lt1"/>
              </a:solidFill>
              <a:ln w="12700" cap="flat" cmpd="sng">
                <a:solidFill>
                  <a:srgbClr val="366092"/>
                </a:solidFill>
                <a:prstDash val="solid"/>
                <a:round/>
                <a:headEnd type="none" w="sm" len="sm"/>
                <a:tailEnd type="none" w="sm" len="sm"/>
              </a:ln>
            </p:spPr>
            <p:txBody>
              <a:bodyPr spcFirstLastPara="1" wrap="square" lIns="182875" tIns="122975" rIns="122975" bIns="12297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bre Franklin"/>
                  <a:ea typeface="Libre Franklin"/>
                  <a:cs typeface="Libre Franklin"/>
                  <a:sym typeface="Libre Franklin"/>
                </a:endParaRPr>
              </a:p>
            </p:txBody>
          </p:sp>
        </p:grpSp>
        <p:sp>
          <p:nvSpPr>
            <p:cNvPr id="113" name="Google Shape;49;p1"/>
            <p:cNvSpPr txBox="1"/>
            <p:nvPr/>
          </p:nvSpPr>
          <p:spPr>
            <a:xfrm>
              <a:off x="5408584" y="7576670"/>
              <a:ext cx="4875976" cy="462571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algn="just">
                <a:defRPr sz="2800"/>
              </a:lvl1pPr>
            </a:lstStyle>
            <a:p>
              <a:pPr lvl="0">
                <a:buClr>
                  <a:schemeClr val="dk1"/>
                </a:buClr>
                <a:buSzPts val="2400"/>
              </a:pPr>
              <a:r>
                <a:rPr lang="en-US" sz="2600" dirty="0">
                  <a:solidFill>
                    <a:schemeClr val="dk1"/>
                  </a:solidFill>
                  <a:latin typeface="+mn-lt"/>
                  <a:ea typeface="Calibri"/>
                  <a:cs typeface="Calibri"/>
                  <a:sym typeface="Calibri"/>
                </a:rPr>
                <a:t>In November, most areas of the district will receive rainfall amounts in the range of 20 - 70mm. </a:t>
              </a:r>
            </a:p>
            <a:p>
              <a:pPr lvl="0" algn="l">
                <a:buClr>
                  <a:schemeClr val="dk1"/>
                </a:buClr>
                <a:buSzPts val="2400"/>
              </a:pPr>
              <a:endParaRPr lang="en-US" sz="2600" dirty="0">
                <a:solidFill>
                  <a:schemeClr val="dk1"/>
                </a:solidFill>
                <a:latin typeface="+mn-lt"/>
                <a:ea typeface="Libre Franklin"/>
                <a:cs typeface="Libre Franklin"/>
                <a:sym typeface="Libre Franklin"/>
              </a:endParaRPr>
            </a:p>
            <a:p>
              <a:pPr lvl="0">
                <a:buClr>
                  <a:schemeClr val="dk1"/>
                </a:buClr>
                <a:buSzPts val="2400"/>
              </a:pPr>
              <a:r>
                <a:rPr lang="en-US" sz="2600" dirty="0">
                  <a:solidFill>
                    <a:schemeClr val="dk1"/>
                  </a:solidFill>
                  <a:latin typeface="+mn-lt"/>
                  <a:ea typeface="Libre Franklin"/>
                  <a:cs typeface="Libre Franklin"/>
                  <a:sym typeface="Libre Franklin"/>
                </a:rPr>
                <a:t>Onset of the season is expected from the last week of November 2026 in some areas of the district.</a:t>
              </a:r>
            </a:p>
          </p:txBody>
        </p:sp>
      </p:grpSp>
      <p:pic>
        <p:nvPicPr>
          <p:cNvPr id="97" name="Picture 96"/>
          <p:cNvPicPr>
            <a:picLocks noChangeAspect="1"/>
          </p:cNvPicPr>
          <p:nvPr/>
        </p:nvPicPr>
        <p:blipFill>
          <a:blip r:embed="rId10"/>
          <a:srcRect t="16891" b="16891"/>
          <a:stretch/>
        </p:blipFill>
        <p:spPr>
          <a:xfrm>
            <a:off x="0" y="230199"/>
            <a:ext cx="21305837" cy="4359055"/>
          </a:xfrm>
          <a:prstGeom prst="rect">
            <a:avLst/>
          </a:prstGeom>
        </p:spPr>
      </p:pic>
      <p:sp>
        <p:nvSpPr>
          <p:cNvPr id="98" name="TextBox 97"/>
          <p:cNvSpPr txBox="1"/>
          <p:nvPr/>
        </p:nvSpPr>
        <p:spPr>
          <a:xfrm>
            <a:off x="12670207" y="3003496"/>
            <a:ext cx="3524048" cy="923330"/>
          </a:xfrm>
          <a:prstGeom prst="rect">
            <a:avLst/>
          </a:prstGeom>
          <a:noFill/>
        </p:spPr>
        <p:txBody>
          <a:bodyPr wrap="square" rtlCol="0">
            <a:spAutoFit/>
          </a:bodyPr>
          <a:lstStyle/>
          <a:p>
            <a:r>
              <a:rPr lang="en-US" sz="5400" b="1" spc="600" dirty="0">
                <a:solidFill>
                  <a:schemeClr val="tx1"/>
                </a:solidFill>
                <a:effectLst>
                  <a:outerShdw blurRad="38100" dist="38100" dir="2700000" algn="tl">
                    <a:srgbClr val="000000">
                      <a:alpha val="43137"/>
                    </a:srgbClr>
                  </a:outerShdw>
                </a:effectLst>
              </a:rPr>
              <a:t>NTCHEU</a:t>
            </a:r>
            <a:endParaRPr lang="en-GB" sz="5400" b="1" spc="600" dirty="0">
              <a:solidFill>
                <a:schemeClr val="tx1"/>
              </a:solidFill>
              <a:effectLst>
                <a:outerShdw blurRad="38100" dist="38100" dir="2700000" algn="tl">
                  <a:srgbClr val="000000">
                    <a:alpha val="43137"/>
                  </a:srgbClr>
                </a:outerShdw>
              </a:effectLst>
            </a:endParaRPr>
          </a:p>
        </p:txBody>
      </p:sp>
      <p:pic>
        <p:nvPicPr>
          <p:cNvPr id="83" name="Google Shape;83;p1"/>
          <p:cNvPicPr preferRelativeResize="0"/>
          <p:nvPr/>
        </p:nvPicPr>
        <p:blipFill>
          <a:blip r:embed="rId11"/>
          <a:srcRect/>
          <a:stretch/>
        </p:blipFill>
        <p:spPr>
          <a:xfrm>
            <a:off x="11251837" y="7963921"/>
            <a:ext cx="3960000" cy="3600000"/>
          </a:xfrm>
          <a:prstGeom prst="rect">
            <a:avLst/>
          </a:prstGeom>
          <a:noFill/>
          <a:ln>
            <a:noFill/>
          </a:ln>
        </p:spPr>
      </p:pic>
      <p:sp>
        <p:nvSpPr>
          <p:cNvPr id="13" name="Rectangle 12"/>
          <p:cNvSpPr/>
          <p:nvPr/>
        </p:nvSpPr>
        <p:spPr>
          <a:xfrm>
            <a:off x="803991" y="4816656"/>
            <a:ext cx="4072809" cy="240467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200" dirty="0">
              <a:solidFill>
                <a:schemeClr val="tx1"/>
              </a:solidFill>
            </a:endParaRPr>
          </a:p>
        </p:txBody>
      </p:sp>
      <p:sp>
        <p:nvSpPr>
          <p:cNvPr id="14" name="Isosceles Triangle 13"/>
          <p:cNvSpPr/>
          <p:nvPr/>
        </p:nvSpPr>
        <p:spPr>
          <a:xfrm rot="5400000" flipH="1">
            <a:off x="9710147" y="1071709"/>
            <a:ext cx="105636" cy="98295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793558" y="5446723"/>
            <a:ext cx="4023644" cy="1107996"/>
          </a:xfrm>
          <a:prstGeom prst="rect">
            <a:avLst/>
          </a:prstGeom>
          <a:noFill/>
        </p:spPr>
        <p:txBody>
          <a:bodyPr wrap="square" rtlCol="0">
            <a:spAutoFit/>
          </a:bodyPr>
          <a:lstStyle/>
          <a:p>
            <a:r>
              <a:rPr lang="en-US" sz="6600" b="1" dirty="0">
                <a:solidFill>
                  <a:srgbClr val="002060"/>
                </a:solidFill>
                <a:effectLst>
                  <a:outerShdw blurRad="38100" dist="38100" dir="2700000" algn="tl">
                    <a:srgbClr val="000000">
                      <a:alpha val="43137"/>
                    </a:srgbClr>
                  </a:outerShdw>
                </a:effectLst>
              </a:rPr>
              <a:t>Overview</a:t>
            </a:r>
            <a:endParaRPr lang="en-GB" sz="6600" b="1" dirty="0">
              <a:solidFill>
                <a:srgbClr val="002060"/>
              </a:solidFill>
              <a:effectLst>
                <a:outerShdw blurRad="38100" dist="38100" dir="2700000" algn="tl">
                  <a:srgbClr val="000000">
                    <a:alpha val="43137"/>
                  </a:srgbClr>
                </a:outerShdw>
              </a:effectLst>
            </a:endParaRPr>
          </a:p>
        </p:txBody>
      </p:sp>
      <p:pic>
        <p:nvPicPr>
          <p:cNvPr id="21" name="Picture 20"/>
          <p:cNvPicPr>
            <a:picLocks noChangeAspect="1"/>
          </p:cNvPicPr>
          <p:nvPr/>
        </p:nvPicPr>
        <p:blipFill>
          <a:blip r:embed="rId12"/>
          <a:srcRect t="20180" b="12950"/>
          <a:stretch>
            <a:fillRect/>
          </a:stretch>
        </p:blipFill>
        <p:spPr>
          <a:xfrm>
            <a:off x="-50713" y="26403562"/>
            <a:ext cx="21407261" cy="3796403"/>
          </a:xfrm>
          <a:prstGeom prst="rect">
            <a:avLst/>
          </a:prstGeom>
        </p:spPr>
      </p:pic>
      <p:graphicFrame>
        <p:nvGraphicFramePr>
          <p:cNvPr id="22" name="Table 21"/>
          <p:cNvGraphicFramePr>
            <a:graphicFrameLocks noGrp="1"/>
          </p:cNvGraphicFramePr>
          <p:nvPr>
            <p:extLst>
              <p:ext uri="{D42A27DB-BD31-4B8C-83A1-F6EECF244321}">
                <p14:modId xmlns:p14="http://schemas.microsoft.com/office/powerpoint/2010/main" val="3361489724"/>
              </p:ext>
            </p:extLst>
          </p:nvPr>
        </p:nvGraphicFramePr>
        <p:xfrm>
          <a:off x="11281730" y="21002371"/>
          <a:ext cx="9253385" cy="2595114"/>
        </p:xfrm>
        <a:graphic>
          <a:graphicData uri="http://schemas.openxmlformats.org/drawingml/2006/table">
            <a:tbl>
              <a:tblPr firstRow="1" bandRow="1">
                <a:tableStyleId>{5C22544A-7EE6-4342-B048-85BDC9FD1C3A}</a:tableStyleId>
              </a:tblPr>
              <a:tblGrid>
                <a:gridCol w="2468484">
                  <a:extLst>
                    <a:ext uri="{9D8B030D-6E8A-4147-A177-3AD203B41FA5}">
                      <a16:colId xmlns:a16="http://schemas.microsoft.com/office/drawing/2014/main" val="1451940325"/>
                    </a:ext>
                  </a:extLst>
                </a:gridCol>
                <a:gridCol w="2575545">
                  <a:extLst>
                    <a:ext uri="{9D8B030D-6E8A-4147-A177-3AD203B41FA5}">
                      <a16:colId xmlns:a16="http://schemas.microsoft.com/office/drawing/2014/main" val="366873445"/>
                    </a:ext>
                  </a:extLst>
                </a:gridCol>
                <a:gridCol w="2192466">
                  <a:extLst>
                    <a:ext uri="{9D8B030D-6E8A-4147-A177-3AD203B41FA5}">
                      <a16:colId xmlns:a16="http://schemas.microsoft.com/office/drawing/2014/main" val="2697651816"/>
                    </a:ext>
                  </a:extLst>
                </a:gridCol>
                <a:gridCol w="2016890">
                  <a:extLst>
                    <a:ext uri="{9D8B030D-6E8A-4147-A177-3AD203B41FA5}">
                      <a16:colId xmlns:a16="http://schemas.microsoft.com/office/drawing/2014/main" val="1676028488"/>
                    </a:ext>
                  </a:extLst>
                </a:gridCol>
              </a:tblGrid>
              <a:tr h="583434">
                <a:tc gridSpan="4">
                  <a:txBody>
                    <a:bodyPr/>
                    <a:lstStyle/>
                    <a:p>
                      <a:pPr algn="ctr"/>
                      <a:r>
                        <a:rPr lang="en-US" sz="2400" dirty="0"/>
                        <a:t>SEASON</a:t>
                      </a:r>
                      <a:r>
                        <a:rPr lang="en-US" sz="2400" baseline="0" dirty="0"/>
                        <a:t> IN SUMMARY</a:t>
                      </a:r>
                      <a:endParaRPr lang="en-GB" sz="2400" dirty="0"/>
                    </a:p>
                  </a:txBody>
                  <a:tcPr anchor="ctr">
                    <a:solidFill>
                      <a:srgbClr val="0070C0"/>
                    </a:solidFill>
                  </a:tcPr>
                </a:tc>
                <a:tc hMerge="1">
                  <a:txBody>
                    <a:bodyPr/>
                    <a:lstStyle/>
                    <a:p>
                      <a:endParaRPr lang="en-GB" dirty="0"/>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1626988575"/>
                  </a:ext>
                </a:extLst>
              </a:tr>
              <a:tr h="1858841">
                <a:tc>
                  <a:txBody>
                    <a:bodyPr/>
                    <a:lstStyle/>
                    <a:p>
                      <a:pPr algn="ctr"/>
                      <a:r>
                        <a:rPr lang="en-US" sz="1800" b="1" dirty="0">
                          <a:latin typeface="Arial" panose="020B0604020202020204" pitchFamily="34" charset="0"/>
                          <a:cs typeface="Arial" panose="020B0604020202020204" pitchFamily="34" charset="0"/>
                        </a:rPr>
                        <a:t>Rainfall Onset</a:t>
                      </a:r>
                    </a:p>
                    <a:p>
                      <a:pPr algn="ctr"/>
                      <a:endParaRPr lang="en-US" sz="1800" dirty="0">
                        <a:latin typeface="Arial" panose="020B0604020202020204" pitchFamily="34" charset="0"/>
                        <a:cs typeface="Arial" panose="020B0604020202020204" pitchFamily="34" charset="0"/>
                      </a:endParaRPr>
                    </a:p>
                    <a:p>
                      <a:pPr algn="just"/>
                      <a:r>
                        <a:rPr lang="en-US" sz="1800" dirty="0"/>
                        <a:t>Expected from the second week of December</a:t>
                      </a:r>
                      <a:endParaRPr lang="en-GB" sz="1800" dirty="0">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r>
                        <a:rPr lang="en-US" sz="1800" b="1" dirty="0">
                          <a:latin typeface="Arial" panose="020B0604020202020204" pitchFamily="34" charset="0"/>
                          <a:cs typeface="Arial" panose="020B0604020202020204" pitchFamily="34" charset="0"/>
                        </a:rPr>
                        <a:t>Dry Spells</a:t>
                      </a:r>
                    </a:p>
                    <a:p>
                      <a:pPr algn="l"/>
                      <a:endParaRPr lang="en-US" sz="1800" b="0" dirty="0">
                        <a:latin typeface="Arial" panose="020B0604020202020204" pitchFamily="34" charset="0"/>
                        <a:cs typeface="Arial" panose="020B0604020202020204" pitchFamily="34" charset="0"/>
                      </a:endParaRPr>
                    </a:p>
                    <a:p>
                      <a:pPr algn="just"/>
                      <a:r>
                        <a:rPr lang="en-US" sz="1800" b="0" dirty="0">
                          <a:latin typeface="Arial" panose="020B0604020202020204" pitchFamily="34" charset="0"/>
                          <a:cs typeface="Arial" panose="020B0604020202020204" pitchFamily="34" charset="0"/>
                        </a:rPr>
                        <a:t>Threat of prolonged dry spells of about one week in January and about  two weeks in February. </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r>
                        <a:rPr lang="en-US" sz="1800" b="1" dirty="0">
                          <a:latin typeface="Arial" panose="020B0604020202020204" pitchFamily="34" charset="0"/>
                          <a:cs typeface="Arial" panose="020B0604020202020204" pitchFamily="34" charset="0"/>
                        </a:rPr>
                        <a:t>Seasonal Length</a:t>
                      </a:r>
                    </a:p>
                    <a:p>
                      <a:pPr algn="ctr"/>
                      <a:endParaRPr lang="en-US" sz="1800" b="1" dirty="0">
                        <a:latin typeface="Arial" panose="020B0604020202020204" pitchFamily="34" charset="0"/>
                        <a:cs typeface="Arial" panose="020B0604020202020204" pitchFamily="34" charset="0"/>
                      </a:endParaRPr>
                    </a:p>
                    <a:p>
                      <a:pPr algn="ctr"/>
                      <a:r>
                        <a:rPr lang="en-US" sz="1800" b="0" dirty="0">
                          <a:latin typeface="Arial" panose="020B0604020202020204" pitchFamily="34" charset="0"/>
                          <a:cs typeface="Arial" panose="020B0604020202020204" pitchFamily="34" charset="0"/>
                        </a:rPr>
                        <a:t>Expected to last </a:t>
                      </a:r>
                      <a:r>
                        <a:rPr lang="en-US" sz="1800" dirty="0"/>
                        <a:t>120 to 135 </a:t>
                      </a:r>
                      <a:r>
                        <a:rPr lang="en-US" sz="1800" b="0" baseline="0" dirty="0">
                          <a:latin typeface="Arial" panose="020B0604020202020204" pitchFamily="34" charset="0"/>
                          <a:cs typeface="Arial" panose="020B0604020202020204" pitchFamily="34" charset="0"/>
                        </a:rPr>
                        <a:t>days</a:t>
                      </a:r>
                      <a:endParaRPr lang="en-GB" sz="1800" b="0" dirty="0">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a:latin typeface="Arial" panose="020B0604020202020204" pitchFamily="34" charset="0"/>
                          <a:cs typeface="Arial" panose="020B0604020202020204" pitchFamily="34" charset="0"/>
                        </a:rPr>
                        <a:t>Cessation</a:t>
                      </a:r>
                      <a:endParaRPr lang="en-GB" sz="1800" b="1"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Expected</a:t>
                      </a:r>
                      <a:r>
                        <a:rPr lang="en-US" sz="1800" dirty="0"/>
                        <a:t> during second to third week of April 2027</a:t>
                      </a:r>
                      <a:endParaRPr lang="en-GB" sz="1800" dirty="0">
                        <a:latin typeface="Arial" panose="020B0604020202020204" pitchFamily="34" charset="0"/>
                        <a:cs typeface="Arial" panose="020B0604020202020204" pitchFamily="34"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extLst>
                  <a:ext uri="{0D108BD9-81ED-4DB2-BD59-A6C34878D82A}">
                    <a16:rowId xmlns:a16="http://schemas.microsoft.com/office/drawing/2014/main" val="3077983262"/>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3704304942"/>
              </p:ext>
            </p:extLst>
          </p:nvPr>
        </p:nvGraphicFramePr>
        <p:xfrm>
          <a:off x="11281730" y="23791382"/>
          <a:ext cx="4753118" cy="2218101"/>
        </p:xfrm>
        <a:graphic>
          <a:graphicData uri="http://schemas.openxmlformats.org/drawingml/2006/table">
            <a:tbl>
              <a:tblPr>
                <a:tableStyleId>{3C2FFA5D-87B4-456A-9821-1D502468CF0F}</a:tableStyleId>
              </a:tblPr>
              <a:tblGrid>
                <a:gridCol w="1286756">
                  <a:extLst>
                    <a:ext uri="{9D8B030D-6E8A-4147-A177-3AD203B41FA5}">
                      <a16:colId xmlns:a16="http://schemas.microsoft.com/office/drawing/2014/main" val="720142909"/>
                    </a:ext>
                  </a:extLst>
                </a:gridCol>
                <a:gridCol w="1089803">
                  <a:extLst>
                    <a:ext uri="{9D8B030D-6E8A-4147-A177-3AD203B41FA5}">
                      <a16:colId xmlns:a16="http://schemas.microsoft.com/office/drawing/2014/main" val="1559819249"/>
                    </a:ext>
                  </a:extLst>
                </a:gridCol>
                <a:gridCol w="1089803">
                  <a:extLst>
                    <a:ext uri="{9D8B030D-6E8A-4147-A177-3AD203B41FA5}">
                      <a16:colId xmlns:a16="http://schemas.microsoft.com/office/drawing/2014/main" val="2083681424"/>
                    </a:ext>
                  </a:extLst>
                </a:gridCol>
                <a:gridCol w="1286756">
                  <a:extLst>
                    <a:ext uri="{9D8B030D-6E8A-4147-A177-3AD203B41FA5}">
                      <a16:colId xmlns:a16="http://schemas.microsoft.com/office/drawing/2014/main" val="1196978695"/>
                    </a:ext>
                  </a:extLst>
                </a:gridCol>
              </a:tblGrid>
              <a:tr h="301690">
                <a:tc>
                  <a:txBody>
                    <a:bodyPr/>
                    <a:lstStyle/>
                    <a:p>
                      <a:pPr algn="ctr" fontAlgn="t"/>
                      <a:r>
                        <a:rPr lang="en-GB" sz="1800" b="1" u="none" strike="noStrike" dirty="0">
                          <a:solidFill>
                            <a:schemeClr val="bg1"/>
                          </a:solidFill>
                          <a:effectLst/>
                        </a:rPr>
                        <a:t>MONTH</a:t>
                      </a:r>
                      <a:endParaRPr lang="en-GB" sz="1800" b="1" i="0" u="none" strike="noStrike" dirty="0">
                        <a:solidFill>
                          <a:schemeClr val="bg1"/>
                        </a:solidFill>
                        <a:effectLst/>
                        <a:latin typeface="Calibri" panose="020F0502020204030204" pitchFamily="34" charset="0"/>
                      </a:endParaRPr>
                    </a:p>
                  </a:txBody>
                  <a:tcPr marL="8626" marR="8626" marT="8626" marB="0" anchor="ctr">
                    <a:solidFill>
                      <a:srgbClr val="0070C0"/>
                    </a:solidFill>
                  </a:tcPr>
                </a:tc>
                <a:tc gridSpan="2">
                  <a:txBody>
                    <a:bodyPr/>
                    <a:lstStyle/>
                    <a:p>
                      <a:pPr algn="ctr" fontAlgn="t"/>
                      <a:r>
                        <a:rPr lang="en-GB" sz="1800" b="1" u="none" strike="noStrike" dirty="0">
                          <a:solidFill>
                            <a:schemeClr val="bg1"/>
                          </a:solidFill>
                          <a:effectLst/>
                        </a:rPr>
                        <a:t>NORMAL RANGE</a:t>
                      </a:r>
                      <a:endParaRPr lang="en-GB" sz="1800" b="1" i="0" u="none" strike="noStrike" dirty="0">
                        <a:solidFill>
                          <a:schemeClr val="bg1"/>
                        </a:solidFill>
                        <a:effectLst/>
                        <a:latin typeface="Calibri" panose="020F0502020204030204" pitchFamily="34" charset="0"/>
                      </a:endParaRPr>
                    </a:p>
                  </a:txBody>
                  <a:tcPr marL="8626" marR="8626" marT="8626" marB="0" anchor="ctr">
                    <a:solidFill>
                      <a:srgbClr val="0070C0"/>
                    </a:solidFill>
                  </a:tcPr>
                </a:tc>
                <a:tc hMerge="1">
                  <a:txBody>
                    <a:bodyPr/>
                    <a:lstStyle/>
                    <a:p>
                      <a:pPr algn="ctr" fontAlgn="t"/>
                      <a:endParaRPr lang="en-GB" sz="1800" b="1" i="0" u="none" strike="noStrike" dirty="0">
                        <a:solidFill>
                          <a:schemeClr val="bg1"/>
                        </a:solidFill>
                        <a:effectLst/>
                        <a:latin typeface="Calibri" panose="020F0502020204030204" pitchFamily="34" charset="0"/>
                      </a:endParaRPr>
                    </a:p>
                  </a:txBody>
                  <a:tcPr marL="8626" marR="8626" marT="8626" marB="0" anchor="ctr">
                    <a:solidFill>
                      <a:srgbClr val="0070C0"/>
                    </a:solidFill>
                  </a:tcPr>
                </a:tc>
                <a:tc>
                  <a:txBody>
                    <a:bodyPr/>
                    <a:lstStyle/>
                    <a:p>
                      <a:pPr algn="ctr" fontAlgn="t"/>
                      <a:r>
                        <a:rPr lang="en-GB" sz="1800" b="1" u="none" strike="noStrike" dirty="0">
                          <a:solidFill>
                            <a:schemeClr val="bg1"/>
                          </a:solidFill>
                          <a:effectLst/>
                        </a:rPr>
                        <a:t>FORECAST</a:t>
                      </a:r>
                      <a:endParaRPr lang="en-GB" sz="1800" b="1" i="0" u="none" strike="noStrike" dirty="0">
                        <a:solidFill>
                          <a:schemeClr val="bg1"/>
                        </a:solidFill>
                        <a:effectLst/>
                        <a:latin typeface="Calibri" panose="020F0502020204030204" pitchFamily="34" charset="0"/>
                      </a:endParaRPr>
                    </a:p>
                  </a:txBody>
                  <a:tcPr marL="8626" marR="8626" marT="8626" marB="0" anchor="ctr">
                    <a:solidFill>
                      <a:srgbClr val="0070C0"/>
                    </a:solidFill>
                  </a:tcPr>
                </a:tc>
                <a:extLst>
                  <a:ext uri="{0D108BD9-81ED-4DB2-BD59-A6C34878D82A}">
                    <a16:rowId xmlns:a16="http://schemas.microsoft.com/office/drawing/2014/main" val="146540450"/>
                  </a:ext>
                </a:extLst>
              </a:tr>
              <a:tr h="273773">
                <a:tc>
                  <a:txBody>
                    <a:bodyPr/>
                    <a:lstStyle/>
                    <a:p>
                      <a:pPr algn="ctr" fontAlgn="b"/>
                      <a:r>
                        <a:rPr lang="en-GB" sz="1600" b="1" u="none" strike="noStrike" dirty="0">
                          <a:effectLst/>
                          <a:latin typeface="Arial" panose="020B0604020202020204" pitchFamily="34" charset="0"/>
                          <a:cs typeface="Arial" panose="020B0604020202020204" pitchFamily="34" charset="0"/>
                        </a:rPr>
                        <a:t>OCT</a:t>
                      </a:r>
                      <a:endParaRPr lang="en-GB" sz="1600" b="1" i="0" u="none" strike="noStrike" dirty="0">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4.4</a:t>
                      </a:r>
                    </a:p>
                  </a:txBody>
                  <a:tcPr marL="9525" marR="9525" marT="9525" marB="0" anchor="b"/>
                </a:tc>
                <a:tc>
                  <a:txBody>
                    <a:bodyPr/>
                    <a:lstStyle/>
                    <a:p>
                      <a:pPr algn="ctr" fontAlgn="b">
                        <a:buNone/>
                      </a:pPr>
                      <a:r>
                        <a:rPr lang="en-MW" sz="1600" b="1" i="0" u="none" strike="noStrike">
                          <a:solidFill>
                            <a:srgbClr val="000000"/>
                          </a:solidFill>
                          <a:effectLst/>
                          <a:latin typeface="+mn-lt"/>
                        </a:rPr>
                        <a:t>29.4</a:t>
                      </a:r>
                    </a:p>
                  </a:txBody>
                  <a:tcPr marL="9525" marR="9525" marT="9525" marB="0" anchor="b"/>
                </a:tc>
                <a:tc>
                  <a:txBody>
                    <a:bodyPr/>
                    <a:lstStyle/>
                    <a:p>
                      <a:pPr algn="ctr" fontAlgn="b">
                        <a:buNone/>
                      </a:pPr>
                      <a:r>
                        <a:rPr lang="en-MW" sz="1600" b="1" i="0" u="none" strike="noStrike">
                          <a:solidFill>
                            <a:srgbClr val="000000"/>
                          </a:solidFill>
                          <a:effectLst/>
                          <a:latin typeface="+mn-lt"/>
                        </a:rPr>
                        <a:t>33.5</a:t>
                      </a:r>
                    </a:p>
                  </a:txBody>
                  <a:tcPr marL="9525" marR="9525" marT="9525" marB="0" anchor="b"/>
                </a:tc>
                <a:extLst>
                  <a:ext uri="{0D108BD9-81ED-4DB2-BD59-A6C34878D82A}">
                    <a16:rowId xmlns:a16="http://schemas.microsoft.com/office/drawing/2014/main" val="2386513862"/>
                  </a:ext>
                </a:extLst>
              </a:tr>
              <a:tr h="273773">
                <a:tc>
                  <a:txBody>
                    <a:bodyPr/>
                    <a:lstStyle/>
                    <a:p>
                      <a:pPr algn="ctr" fontAlgn="b"/>
                      <a:r>
                        <a:rPr lang="en-GB" sz="1600" b="1" u="none" strike="noStrike" dirty="0">
                          <a:effectLst/>
                          <a:latin typeface="Arial" panose="020B0604020202020204" pitchFamily="34" charset="0"/>
                          <a:cs typeface="Arial" panose="020B0604020202020204" pitchFamily="34" charset="0"/>
                        </a:rPr>
                        <a:t>NOV</a:t>
                      </a:r>
                      <a:endParaRPr lang="en-GB" sz="1600" b="1" i="0" u="none" strike="noStrike" dirty="0">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51.7</a:t>
                      </a:r>
                    </a:p>
                  </a:txBody>
                  <a:tcPr marL="9525" marR="9525" marT="9525" marB="0" anchor="b"/>
                </a:tc>
                <a:tc>
                  <a:txBody>
                    <a:bodyPr/>
                    <a:lstStyle/>
                    <a:p>
                      <a:pPr algn="ctr" fontAlgn="b">
                        <a:buNone/>
                      </a:pPr>
                      <a:r>
                        <a:rPr lang="en-MW" sz="1600" b="1" i="0" u="none" strike="noStrike">
                          <a:solidFill>
                            <a:srgbClr val="000000"/>
                          </a:solidFill>
                          <a:effectLst/>
                          <a:latin typeface="+mn-lt"/>
                        </a:rPr>
                        <a:t>71.8</a:t>
                      </a:r>
                    </a:p>
                  </a:txBody>
                  <a:tcPr marL="9525" marR="9525" marT="9525" marB="0" anchor="b"/>
                </a:tc>
                <a:tc>
                  <a:txBody>
                    <a:bodyPr/>
                    <a:lstStyle/>
                    <a:p>
                      <a:pPr algn="ctr" fontAlgn="b">
                        <a:buNone/>
                      </a:pPr>
                      <a:r>
                        <a:rPr lang="en-MW" sz="1600" b="1" i="0" u="none" strike="noStrike">
                          <a:solidFill>
                            <a:srgbClr val="000000"/>
                          </a:solidFill>
                          <a:effectLst/>
                          <a:latin typeface="+mn-lt"/>
                        </a:rPr>
                        <a:t>64.0</a:t>
                      </a:r>
                    </a:p>
                  </a:txBody>
                  <a:tcPr marL="9525" marR="9525" marT="9525" marB="0" anchor="b"/>
                </a:tc>
                <a:extLst>
                  <a:ext uri="{0D108BD9-81ED-4DB2-BD59-A6C34878D82A}">
                    <a16:rowId xmlns:a16="http://schemas.microsoft.com/office/drawing/2014/main" val="1772501433"/>
                  </a:ext>
                </a:extLst>
              </a:tr>
              <a:tr h="273773">
                <a:tc>
                  <a:txBody>
                    <a:bodyPr/>
                    <a:lstStyle/>
                    <a:p>
                      <a:pPr algn="ctr" fontAlgn="b"/>
                      <a:r>
                        <a:rPr lang="en-GB" sz="1600" b="1" u="none" strike="noStrike" dirty="0">
                          <a:effectLst/>
                          <a:latin typeface="Arial" panose="020B0604020202020204" pitchFamily="34" charset="0"/>
                          <a:cs typeface="Arial" panose="020B0604020202020204" pitchFamily="34" charset="0"/>
                        </a:rPr>
                        <a:t>DEC</a:t>
                      </a:r>
                      <a:endParaRPr lang="en-GB" sz="1600" b="1" i="0" u="none" strike="noStrike" dirty="0">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147.0</a:t>
                      </a:r>
                    </a:p>
                  </a:txBody>
                  <a:tcPr marL="9525" marR="9525" marT="9525" marB="0" anchor="b"/>
                </a:tc>
                <a:tc>
                  <a:txBody>
                    <a:bodyPr/>
                    <a:lstStyle/>
                    <a:p>
                      <a:pPr algn="ctr" fontAlgn="b">
                        <a:buNone/>
                      </a:pPr>
                      <a:r>
                        <a:rPr lang="en-MW" sz="1600" b="1" i="0" u="none" strike="noStrike">
                          <a:solidFill>
                            <a:srgbClr val="000000"/>
                          </a:solidFill>
                          <a:effectLst/>
                          <a:latin typeface="+mn-lt"/>
                        </a:rPr>
                        <a:t>262.8</a:t>
                      </a:r>
                    </a:p>
                  </a:txBody>
                  <a:tcPr marL="9525" marR="9525" marT="9525" marB="0" anchor="b"/>
                </a:tc>
                <a:tc>
                  <a:txBody>
                    <a:bodyPr/>
                    <a:lstStyle/>
                    <a:p>
                      <a:pPr algn="ctr" fontAlgn="b">
                        <a:buNone/>
                      </a:pPr>
                      <a:r>
                        <a:rPr lang="en-MW" sz="1600" b="1" i="0" u="none" strike="noStrike">
                          <a:solidFill>
                            <a:srgbClr val="000000"/>
                          </a:solidFill>
                          <a:effectLst/>
                          <a:latin typeface="+mn-lt"/>
                        </a:rPr>
                        <a:t>258.6</a:t>
                      </a:r>
                    </a:p>
                  </a:txBody>
                  <a:tcPr marL="9525" marR="9525" marT="9525" marB="0" anchor="b"/>
                </a:tc>
                <a:extLst>
                  <a:ext uri="{0D108BD9-81ED-4DB2-BD59-A6C34878D82A}">
                    <a16:rowId xmlns:a16="http://schemas.microsoft.com/office/drawing/2014/main" val="3812523068"/>
                  </a:ext>
                </a:extLst>
              </a:tr>
              <a:tr h="273773">
                <a:tc>
                  <a:txBody>
                    <a:bodyPr/>
                    <a:lstStyle/>
                    <a:p>
                      <a:pPr algn="ctr" fontAlgn="b"/>
                      <a:r>
                        <a:rPr lang="en-GB" sz="1600" b="1" u="none" strike="noStrike">
                          <a:effectLst/>
                          <a:latin typeface="Arial" panose="020B0604020202020204" pitchFamily="34" charset="0"/>
                          <a:cs typeface="Arial" panose="020B0604020202020204" pitchFamily="34" charset="0"/>
                        </a:rPr>
                        <a:t>JAN</a:t>
                      </a:r>
                      <a:endParaRPr lang="en-GB" sz="1600" b="1" i="0" u="none" strike="noStrike">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219.4</a:t>
                      </a:r>
                    </a:p>
                  </a:txBody>
                  <a:tcPr marL="9525" marR="9525" marT="9525" marB="0" anchor="b"/>
                </a:tc>
                <a:tc>
                  <a:txBody>
                    <a:bodyPr/>
                    <a:lstStyle/>
                    <a:p>
                      <a:pPr algn="ctr" fontAlgn="b">
                        <a:buNone/>
                      </a:pPr>
                      <a:r>
                        <a:rPr lang="en-MW" sz="1600" b="1" i="0" u="none" strike="noStrike">
                          <a:solidFill>
                            <a:srgbClr val="000000"/>
                          </a:solidFill>
                          <a:effectLst/>
                          <a:latin typeface="+mn-lt"/>
                        </a:rPr>
                        <a:t>315.3</a:t>
                      </a:r>
                    </a:p>
                  </a:txBody>
                  <a:tcPr marL="9525" marR="9525" marT="9525" marB="0" anchor="b"/>
                </a:tc>
                <a:tc>
                  <a:txBody>
                    <a:bodyPr/>
                    <a:lstStyle/>
                    <a:p>
                      <a:pPr algn="ctr" fontAlgn="b">
                        <a:buNone/>
                      </a:pPr>
                      <a:r>
                        <a:rPr lang="en-MW" sz="1600" b="1" i="0" u="none" strike="noStrike">
                          <a:solidFill>
                            <a:srgbClr val="000000"/>
                          </a:solidFill>
                          <a:effectLst/>
                          <a:latin typeface="+mn-lt"/>
                        </a:rPr>
                        <a:t>205.0</a:t>
                      </a:r>
                    </a:p>
                  </a:txBody>
                  <a:tcPr marL="9525" marR="9525" marT="9525" marB="0" anchor="b"/>
                </a:tc>
                <a:extLst>
                  <a:ext uri="{0D108BD9-81ED-4DB2-BD59-A6C34878D82A}">
                    <a16:rowId xmlns:a16="http://schemas.microsoft.com/office/drawing/2014/main" val="544229755"/>
                  </a:ext>
                </a:extLst>
              </a:tr>
              <a:tr h="273773">
                <a:tc>
                  <a:txBody>
                    <a:bodyPr/>
                    <a:lstStyle/>
                    <a:p>
                      <a:pPr algn="ctr" fontAlgn="b"/>
                      <a:r>
                        <a:rPr lang="en-GB" sz="1600" b="1" u="none" strike="noStrike" dirty="0">
                          <a:effectLst/>
                          <a:latin typeface="Arial" panose="020B0604020202020204" pitchFamily="34" charset="0"/>
                          <a:cs typeface="Arial" panose="020B0604020202020204" pitchFamily="34" charset="0"/>
                        </a:rPr>
                        <a:t>FEB</a:t>
                      </a:r>
                      <a:endParaRPr lang="en-GB" sz="1600" b="1" i="0" u="none" strike="noStrike" dirty="0">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198.3</a:t>
                      </a:r>
                    </a:p>
                  </a:txBody>
                  <a:tcPr marL="9525" marR="9525" marT="9525" marB="0" anchor="b"/>
                </a:tc>
                <a:tc>
                  <a:txBody>
                    <a:bodyPr/>
                    <a:lstStyle/>
                    <a:p>
                      <a:pPr algn="ctr" fontAlgn="b">
                        <a:buNone/>
                      </a:pPr>
                      <a:r>
                        <a:rPr lang="en-MW" sz="1600" b="1" i="0" u="none" strike="noStrike">
                          <a:solidFill>
                            <a:srgbClr val="000000"/>
                          </a:solidFill>
                          <a:effectLst/>
                          <a:latin typeface="+mn-lt"/>
                        </a:rPr>
                        <a:t>261.3</a:t>
                      </a:r>
                    </a:p>
                  </a:txBody>
                  <a:tcPr marL="9525" marR="9525" marT="9525" marB="0" anchor="b"/>
                </a:tc>
                <a:tc>
                  <a:txBody>
                    <a:bodyPr/>
                    <a:lstStyle/>
                    <a:p>
                      <a:pPr algn="ctr" fontAlgn="b">
                        <a:buNone/>
                      </a:pPr>
                      <a:r>
                        <a:rPr lang="en-MW" sz="1600" b="1" i="0" u="none" strike="noStrike">
                          <a:solidFill>
                            <a:srgbClr val="000000"/>
                          </a:solidFill>
                          <a:effectLst/>
                          <a:latin typeface="+mn-lt"/>
                        </a:rPr>
                        <a:t>144.2</a:t>
                      </a:r>
                    </a:p>
                  </a:txBody>
                  <a:tcPr marL="9525" marR="9525" marT="9525" marB="0" anchor="b"/>
                </a:tc>
                <a:extLst>
                  <a:ext uri="{0D108BD9-81ED-4DB2-BD59-A6C34878D82A}">
                    <a16:rowId xmlns:a16="http://schemas.microsoft.com/office/drawing/2014/main" val="2047584319"/>
                  </a:ext>
                </a:extLst>
              </a:tr>
              <a:tr h="273773">
                <a:tc>
                  <a:txBody>
                    <a:bodyPr/>
                    <a:lstStyle/>
                    <a:p>
                      <a:pPr algn="ctr" fontAlgn="b"/>
                      <a:r>
                        <a:rPr lang="en-GB" sz="1600" b="1" u="none" strike="noStrike">
                          <a:effectLst/>
                          <a:latin typeface="Arial" panose="020B0604020202020204" pitchFamily="34" charset="0"/>
                          <a:cs typeface="Arial" panose="020B0604020202020204" pitchFamily="34" charset="0"/>
                        </a:rPr>
                        <a:t>MAR</a:t>
                      </a:r>
                      <a:endParaRPr lang="en-GB" sz="1600" b="1" i="0" u="none" strike="noStrike">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a:solidFill>
                            <a:srgbClr val="000000"/>
                          </a:solidFill>
                          <a:effectLst/>
                          <a:latin typeface="+mn-lt"/>
                        </a:rPr>
                        <a:t>148.7</a:t>
                      </a:r>
                    </a:p>
                  </a:txBody>
                  <a:tcPr marL="9525" marR="9525" marT="9525" marB="0" anchor="b"/>
                </a:tc>
                <a:tc>
                  <a:txBody>
                    <a:bodyPr/>
                    <a:lstStyle/>
                    <a:p>
                      <a:pPr algn="ctr" fontAlgn="b">
                        <a:buNone/>
                      </a:pPr>
                      <a:r>
                        <a:rPr lang="en-MW" sz="1600" b="1" i="0" u="none" strike="noStrike">
                          <a:solidFill>
                            <a:srgbClr val="000000"/>
                          </a:solidFill>
                          <a:effectLst/>
                          <a:latin typeface="+mn-lt"/>
                        </a:rPr>
                        <a:t>189.6</a:t>
                      </a:r>
                    </a:p>
                  </a:txBody>
                  <a:tcPr marL="9525" marR="9525" marT="9525" marB="0" anchor="b"/>
                </a:tc>
                <a:tc>
                  <a:txBody>
                    <a:bodyPr/>
                    <a:lstStyle/>
                    <a:p>
                      <a:pPr algn="ctr" fontAlgn="b">
                        <a:buNone/>
                      </a:pPr>
                      <a:r>
                        <a:rPr lang="en-MW" sz="1600" b="1" i="0" u="none" strike="noStrike">
                          <a:solidFill>
                            <a:srgbClr val="000000"/>
                          </a:solidFill>
                          <a:effectLst/>
                          <a:latin typeface="+mn-lt"/>
                        </a:rPr>
                        <a:t>254.9</a:t>
                      </a:r>
                    </a:p>
                  </a:txBody>
                  <a:tcPr marL="9525" marR="9525" marT="9525" marB="0" anchor="b"/>
                </a:tc>
                <a:extLst>
                  <a:ext uri="{0D108BD9-81ED-4DB2-BD59-A6C34878D82A}">
                    <a16:rowId xmlns:a16="http://schemas.microsoft.com/office/drawing/2014/main" val="1391076871"/>
                  </a:ext>
                </a:extLst>
              </a:tr>
              <a:tr h="273773">
                <a:tc>
                  <a:txBody>
                    <a:bodyPr/>
                    <a:lstStyle/>
                    <a:p>
                      <a:pPr algn="ctr" fontAlgn="b"/>
                      <a:r>
                        <a:rPr lang="en-GB" sz="1600" b="1" u="none" strike="noStrike" dirty="0">
                          <a:effectLst/>
                          <a:latin typeface="Arial" panose="020B0604020202020204" pitchFamily="34" charset="0"/>
                          <a:cs typeface="Arial" panose="020B0604020202020204" pitchFamily="34" charset="0"/>
                        </a:rPr>
                        <a:t>APR</a:t>
                      </a:r>
                      <a:endParaRPr lang="en-GB" sz="1600" b="1" i="0" u="none" strike="noStrike" dirty="0">
                        <a:solidFill>
                          <a:srgbClr val="000000"/>
                        </a:solidFill>
                        <a:effectLst/>
                        <a:latin typeface="Arial" panose="020B0604020202020204" pitchFamily="34" charset="0"/>
                        <a:cs typeface="Arial" panose="020B0604020202020204" pitchFamily="34" charset="0"/>
                      </a:endParaRPr>
                    </a:p>
                  </a:txBody>
                  <a:tcPr marL="8626" marR="8626" marT="8626" marB="0" anchor="b"/>
                </a:tc>
                <a:tc>
                  <a:txBody>
                    <a:bodyPr/>
                    <a:lstStyle/>
                    <a:p>
                      <a:pPr algn="ctr" fontAlgn="b">
                        <a:buNone/>
                      </a:pPr>
                      <a:r>
                        <a:rPr lang="en-MW" sz="1600" b="1" i="0" u="none" strike="noStrike" dirty="0">
                          <a:solidFill>
                            <a:srgbClr val="000000"/>
                          </a:solidFill>
                          <a:effectLst/>
                          <a:latin typeface="+mn-lt"/>
                        </a:rPr>
                        <a:t>13.6</a:t>
                      </a:r>
                    </a:p>
                  </a:txBody>
                  <a:tcPr marL="9525" marR="9525" marT="9525" marB="0" anchor="b"/>
                </a:tc>
                <a:tc>
                  <a:txBody>
                    <a:bodyPr/>
                    <a:lstStyle/>
                    <a:p>
                      <a:pPr algn="ctr" fontAlgn="b">
                        <a:buNone/>
                      </a:pPr>
                      <a:r>
                        <a:rPr lang="en-MW" sz="1600" b="1" i="0" u="none" strike="noStrike">
                          <a:solidFill>
                            <a:srgbClr val="000000"/>
                          </a:solidFill>
                          <a:effectLst/>
                          <a:latin typeface="+mn-lt"/>
                        </a:rPr>
                        <a:t>40.4</a:t>
                      </a:r>
                    </a:p>
                  </a:txBody>
                  <a:tcPr marL="9525" marR="9525" marT="9525" marB="0" anchor="b"/>
                </a:tc>
                <a:tc>
                  <a:txBody>
                    <a:bodyPr/>
                    <a:lstStyle/>
                    <a:p>
                      <a:pPr algn="ctr" fontAlgn="b">
                        <a:buNone/>
                      </a:pPr>
                      <a:r>
                        <a:rPr lang="en-MW" sz="1600" b="1" i="0" u="none" strike="noStrike" dirty="0">
                          <a:solidFill>
                            <a:srgbClr val="000000"/>
                          </a:solidFill>
                          <a:effectLst/>
                          <a:latin typeface="+mn-lt"/>
                        </a:rPr>
                        <a:t>38.4</a:t>
                      </a:r>
                    </a:p>
                  </a:txBody>
                  <a:tcPr marL="9525" marR="9525" marT="9525" marB="0" anchor="b"/>
                </a:tc>
                <a:extLst>
                  <a:ext uri="{0D108BD9-81ED-4DB2-BD59-A6C34878D82A}">
                    <a16:rowId xmlns:a16="http://schemas.microsoft.com/office/drawing/2014/main" val="71000436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6651</TotalTime>
  <Words>434</Words>
  <Application>Microsoft Office PowerPoint</Application>
  <PresentationFormat>Custom</PresentationFormat>
  <Paragraphs>76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Garamond</vt:lpstr>
      <vt:lpstr>Libre Franklin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Larson</dc:creator>
  <cp:lastModifiedBy>James Pagona</cp:lastModifiedBy>
  <cp:revision>77</cp:revision>
  <dcterms:created xsi:type="dcterms:W3CDTF">2013-02-10T21:14:48Z</dcterms:created>
  <dcterms:modified xsi:type="dcterms:W3CDTF">2026-09-22T09:25:12Z</dcterms:modified>
</cp:coreProperties>
</file>